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sldIdLst>
    <p:sldId id="303" r:id="rId2"/>
    <p:sldId id="285" r:id="rId3"/>
    <p:sldId id="300" r:id="rId4"/>
    <p:sldId id="284" r:id="rId5"/>
    <p:sldId id="295" r:id="rId6"/>
    <p:sldId id="288" r:id="rId7"/>
    <p:sldId id="297" r:id="rId8"/>
    <p:sldId id="289" r:id="rId9"/>
    <p:sldId id="296" r:id="rId10"/>
    <p:sldId id="299" r:id="rId11"/>
    <p:sldId id="301" r:id="rId12"/>
    <p:sldId id="302" r:id="rId13"/>
    <p:sldId id="305" r:id="rId14"/>
    <p:sldId id="293" r:id="rId15"/>
    <p:sldId id="290" r:id="rId16"/>
    <p:sldId id="286" r:id="rId17"/>
    <p:sldId id="2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Costen" userId="2d44765b-f697-4419-83e5-823dc80bae92" providerId="ADAL" clId="{DC3F3A51-EEC8-47EA-94F6-DC97549B51F3}"/>
    <pc:docChg chg="delSld modSld sldOrd">
      <pc:chgData name="Alex Costen" userId="2d44765b-f697-4419-83e5-823dc80bae92" providerId="ADAL" clId="{DC3F3A51-EEC8-47EA-94F6-DC97549B51F3}" dt="2025-10-08T13:22:43.292" v="23"/>
      <pc:docMkLst>
        <pc:docMk/>
      </pc:docMkLst>
      <pc:sldChg chg="del">
        <pc:chgData name="Alex Costen" userId="2d44765b-f697-4419-83e5-823dc80bae92" providerId="ADAL" clId="{DC3F3A51-EEC8-47EA-94F6-DC97549B51F3}" dt="2025-10-08T13:19:51.692" v="9" actId="47"/>
        <pc:sldMkLst>
          <pc:docMk/>
          <pc:sldMk cId="2779225438" sldId="274"/>
        </pc:sldMkLst>
      </pc:sldChg>
      <pc:sldChg chg="del">
        <pc:chgData name="Alex Costen" userId="2d44765b-f697-4419-83e5-823dc80bae92" providerId="ADAL" clId="{DC3F3A51-EEC8-47EA-94F6-DC97549B51F3}" dt="2025-10-08T13:19:45.091" v="3" actId="47"/>
        <pc:sldMkLst>
          <pc:docMk/>
          <pc:sldMk cId="1752706367" sldId="276"/>
        </pc:sldMkLst>
      </pc:sldChg>
      <pc:sldChg chg="del">
        <pc:chgData name="Alex Costen" userId="2d44765b-f697-4419-83e5-823dc80bae92" providerId="ADAL" clId="{DC3F3A51-EEC8-47EA-94F6-DC97549B51F3}" dt="2025-10-08T13:19:45.897" v="4" actId="47"/>
        <pc:sldMkLst>
          <pc:docMk/>
          <pc:sldMk cId="350793687" sldId="278"/>
        </pc:sldMkLst>
      </pc:sldChg>
      <pc:sldChg chg="del">
        <pc:chgData name="Alex Costen" userId="2d44765b-f697-4419-83e5-823dc80bae92" providerId="ADAL" clId="{DC3F3A51-EEC8-47EA-94F6-DC97549B51F3}" dt="2025-10-08T13:19:46.612" v="5" actId="47"/>
        <pc:sldMkLst>
          <pc:docMk/>
          <pc:sldMk cId="3066591473" sldId="281"/>
        </pc:sldMkLst>
      </pc:sldChg>
      <pc:sldChg chg="del">
        <pc:chgData name="Alex Costen" userId="2d44765b-f697-4419-83e5-823dc80bae92" providerId="ADAL" clId="{DC3F3A51-EEC8-47EA-94F6-DC97549B51F3}" dt="2025-10-08T13:12:43.153" v="2" actId="47"/>
        <pc:sldMkLst>
          <pc:docMk/>
          <pc:sldMk cId="1577180253" sldId="282"/>
        </pc:sldMkLst>
      </pc:sldChg>
      <pc:sldChg chg="del">
        <pc:chgData name="Alex Costen" userId="2d44765b-f697-4419-83e5-823dc80bae92" providerId="ADAL" clId="{DC3F3A51-EEC8-47EA-94F6-DC97549B51F3}" dt="2025-10-08T13:19:50.902" v="8" actId="47"/>
        <pc:sldMkLst>
          <pc:docMk/>
          <pc:sldMk cId="1335274778" sldId="283"/>
        </pc:sldMkLst>
      </pc:sldChg>
      <pc:sldChg chg="ord">
        <pc:chgData name="Alex Costen" userId="2d44765b-f697-4419-83e5-823dc80bae92" providerId="ADAL" clId="{DC3F3A51-EEC8-47EA-94F6-DC97549B51F3}" dt="2025-10-08T13:22:13.768" v="15"/>
        <pc:sldMkLst>
          <pc:docMk/>
          <pc:sldMk cId="3362205189" sldId="286"/>
        </pc:sldMkLst>
      </pc:sldChg>
      <pc:sldChg chg="ord">
        <pc:chgData name="Alex Costen" userId="2d44765b-f697-4419-83e5-823dc80bae92" providerId="ADAL" clId="{DC3F3A51-EEC8-47EA-94F6-DC97549B51F3}" dt="2025-10-08T13:22:18.768" v="17"/>
        <pc:sldMkLst>
          <pc:docMk/>
          <pc:sldMk cId="936365313" sldId="287"/>
        </pc:sldMkLst>
      </pc:sldChg>
      <pc:sldChg chg="ord">
        <pc:chgData name="Alex Costen" userId="2d44765b-f697-4419-83e5-823dc80bae92" providerId="ADAL" clId="{DC3F3A51-EEC8-47EA-94F6-DC97549B51F3}" dt="2025-10-08T13:22:08.170" v="13"/>
        <pc:sldMkLst>
          <pc:docMk/>
          <pc:sldMk cId="1875361386" sldId="290"/>
        </pc:sldMkLst>
      </pc:sldChg>
      <pc:sldChg chg="del">
        <pc:chgData name="Alex Costen" userId="2d44765b-f697-4419-83e5-823dc80bae92" providerId="ADAL" clId="{DC3F3A51-EEC8-47EA-94F6-DC97549B51F3}" dt="2025-10-08T13:12:40.246" v="1" actId="47"/>
        <pc:sldMkLst>
          <pc:docMk/>
          <pc:sldMk cId="2992818820" sldId="291"/>
        </pc:sldMkLst>
      </pc:sldChg>
      <pc:sldChg chg="del">
        <pc:chgData name="Alex Costen" userId="2d44765b-f697-4419-83e5-823dc80bae92" providerId="ADAL" clId="{DC3F3A51-EEC8-47EA-94F6-DC97549B51F3}" dt="2025-10-08T13:12:38.217" v="0" actId="47"/>
        <pc:sldMkLst>
          <pc:docMk/>
          <pc:sldMk cId="1848777422" sldId="292"/>
        </pc:sldMkLst>
      </pc:sldChg>
      <pc:sldChg chg="ord">
        <pc:chgData name="Alex Costen" userId="2d44765b-f697-4419-83e5-823dc80bae92" providerId="ADAL" clId="{DC3F3A51-EEC8-47EA-94F6-DC97549B51F3}" dt="2025-10-08T13:22:43.292" v="23"/>
        <pc:sldMkLst>
          <pc:docMk/>
          <pc:sldMk cId="356589252" sldId="293"/>
        </pc:sldMkLst>
      </pc:sldChg>
      <pc:sldChg chg="del">
        <pc:chgData name="Alex Costen" userId="2d44765b-f697-4419-83e5-823dc80bae92" providerId="ADAL" clId="{DC3F3A51-EEC8-47EA-94F6-DC97549B51F3}" dt="2025-10-08T13:20:46.704" v="10" actId="47"/>
        <pc:sldMkLst>
          <pc:docMk/>
          <pc:sldMk cId="679567272" sldId="294"/>
        </pc:sldMkLst>
      </pc:sldChg>
      <pc:sldChg chg="del">
        <pc:chgData name="Alex Costen" userId="2d44765b-f697-4419-83e5-823dc80bae92" providerId="ADAL" clId="{DC3F3A51-EEC8-47EA-94F6-DC97549B51F3}" dt="2025-10-08T13:20:56.796" v="11" actId="47"/>
        <pc:sldMkLst>
          <pc:docMk/>
          <pc:sldMk cId="497255385" sldId="298"/>
        </pc:sldMkLst>
      </pc:sldChg>
      <pc:sldChg chg="ord">
        <pc:chgData name="Alex Costen" userId="2d44765b-f697-4419-83e5-823dc80bae92" providerId="ADAL" clId="{DC3F3A51-EEC8-47EA-94F6-DC97549B51F3}" dt="2025-10-08T13:22:28.887" v="21"/>
        <pc:sldMkLst>
          <pc:docMk/>
          <pc:sldMk cId="3267060218" sldId="303"/>
        </pc:sldMkLst>
      </pc:sldChg>
      <pc:sldChg chg="del">
        <pc:chgData name="Alex Costen" userId="2d44765b-f697-4419-83e5-823dc80bae92" providerId="ADAL" clId="{DC3F3A51-EEC8-47EA-94F6-DC97549B51F3}" dt="2025-10-08T13:19:49.996" v="7" actId="47"/>
        <pc:sldMkLst>
          <pc:docMk/>
          <pc:sldMk cId="2470564855" sldId="304"/>
        </pc:sldMkLst>
      </pc:sldChg>
      <pc:sldChg chg="del">
        <pc:chgData name="Alex Costen" userId="2d44765b-f697-4419-83e5-823dc80bae92" providerId="ADAL" clId="{DC3F3A51-EEC8-47EA-94F6-DC97549B51F3}" dt="2025-10-08T13:19:47.308" v="6" actId="47"/>
        <pc:sldMkLst>
          <pc:docMk/>
          <pc:sldMk cId="275351639" sldId="30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F004-578E-E84A-0037-5BC7DA389C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5F7F300-B88E-CC2E-E562-D95AF39049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DE80664-F35F-1C86-86D4-FE17A7818E5E}"/>
              </a:ext>
            </a:extLst>
          </p:cNvPr>
          <p:cNvSpPr>
            <a:spLocks noGrp="1"/>
          </p:cNvSpPr>
          <p:nvPr>
            <p:ph type="dt" sz="half" idx="10"/>
          </p:nvPr>
        </p:nvSpPr>
        <p:spPr/>
        <p:txBody>
          <a:bodyPr/>
          <a:lstStyle/>
          <a:p>
            <a:fld id="{70D295FD-19DD-4713-915A-2CB12A9639DF}" type="datetimeFigureOut">
              <a:rPr lang="en-GB" smtClean="0"/>
              <a:t>08/10/2025</a:t>
            </a:fld>
            <a:endParaRPr lang="en-GB"/>
          </a:p>
        </p:txBody>
      </p:sp>
      <p:sp>
        <p:nvSpPr>
          <p:cNvPr id="5" name="Footer Placeholder 4">
            <a:extLst>
              <a:ext uri="{FF2B5EF4-FFF2-40B4-BE49-F238E27FC236}">
                <a16:creationId xmlns:a16="http://schemas.microsoft.com/office/drawing/2014/main" id="{1644416F-3835-B452-08D4-588AB642B0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A73E98-71AB-EC27-7E35-707565FF879A}"/>
              </a:ext>
            </a:extLst>
          </p:cNvPr>
          <p:cNvSpPr>
            <a:spLocks noGrp="1"/>
          </p:cNvSpPr>
          <p:nvPr>
            <p:ph type="sldNum" sz="quarter" idx="12"/>
          </p:nvPr>
        </p:nvSpPr>
        <p:spPr/>
        <p:txBody>
          <a:bodyPr/>
          <a:lstStyle/>
          <a:p>
            <a:fld id="{9FC7CE52-06D5-49AD-BCC4-E7C1CBD3CFD6}" type="slidenum">
              <a:rPr lang="en-GB" smtClean="0"/>
              <a:t>‹#›</a:t>
            </a:fld>
            <a:endParaRPr lang="en-GB"/>
          </a:p>
        </p:txBody>
      </p:sp>
    </p:spTree>
    <p:extLst>
      <p:ext uri="{BB962C8B-B14F-4D97-AF65-F5344CB8AC3E}">
        <p14:creationId xmlns:p14="http://schemas.microsoft.com/office/powerpoint/2010/main" val="3932762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50085-6571-10F5-932D-AE4808F9707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884F61-7460-D75C-8706-DA14AFB5E3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86EF50-A2C5-345E-40D9-ECD844DCE1E8}"/>
              </a:ext>
            </a:extLst>
          </p:cNvPr>
          <p:cNvSpPr>
            <a:spLocks noGrp="1"/>
          </p:cNvSpPr>
          <p:nvPr>
            <p:ph type="dt" sz="half" idx="10"/>
          </p:nvPr>
        </p:nvSpPr>
        <p:spPr/>
        <p:txBody>
          <a:bodyPr/>
          <a:lstStyle/>
          <a:p>
            <a:fld id="{70D295FD-19DD-4713-915A-2CB12A9639DF}" type="datetimeFigureOut">
              <a:rPr lang="en-GB" smtClean="0"/>
              <a:t>08/10/2025</a:t>
            </a:fld>
            <a:endParaRPr lang="en-GB"/>
          </a:p>
        </p:txBody>
      </p:sp>
      <p:sp>
        <p:nvSpPr>
          <p:cNvPr id="5" name="Footer Placeholder 4">
            <a:extLst>
              <a:ext uri="{FF2B5EF4-FFF2-40B4-BE49-F238E27FC236}">
                <a16:creationId xmlns:a16="http://schemas.microsoft.com/office/drawing/2014/main" id="{6DDC418D-09EC-B33F-B4CC-4081D99E5B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EE13B2-1D7A-1EAA-2F21-C4B979042686}"/>
              </a:ext>
            </a:extLst>
          </p:cNvPr>
          <p:cNvSpPr>
            <a:spLocks noGrp="1"/>
          </p:cNvSpPr>
          <p:nvPr>
            <p:ph type="sldNum" sz="quarter" idx="12"/>
          </p:nvPr>
        </p:nvSpPr>
        <p:spPr/>
        <p:txBody>
          <a:bodyPr/>
          <a:lstStyle/>
          <a:p>
            <a:fld id="{9FC7CE52-06D5-49AD-BCC4-E7C1CBD3CFD6}" type="slidenum">
              <a:rPr lang="en-GB" smtClean="0"/>
              <a:t>‹#›</a:t>
            </a:fld>
            <a:endParaRPr lang="en-GB"/>
          </a:p>
        </p:txBody>
      </p:sp>
    </p:spTree>
    <p:extLst>
      <p:ext uri="{BB962C8B-B14F-4D97-AF65-F5344CB8AC3E}">
        <p14:creationId xmlns:p14="http://schemas.microsoft.com/office/powerpoint/2010/main" val="3947738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B4A746-A1AB-8A3A-FE27-709960E2B7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6E2589-67D2-6D10-AD0D-4816DCF185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0E4F72-004E-A8C4-8DBA-1CECF388CA9A}"/>
              </a:ext>
            </a:extLst>
          </p:cNvPr>
          <p:cNvSpPr>
            <a:spLocks noGrp="1"/>
          </p:cNvSpPr>
          <p:nvPr>
            <p:ph type="dt" sz="half" idx="10"/>
          </p:nvPr>
        </p:nvSpPr>
        <p:spPr/>
        <p:txBody>
          <a:bodyPr/>
          <a:lstStyle/>
          <a:p>
            <a:fld id="{70D295FD-19DD-4713-915A-2CB12A9639DF}" type="datetimeFigureOut">
              <a:rPr lang="en-GB" smtClean="0"/>
              <a:t>08/10/2025</a:t>
            </a:fld>
            <a:endParaRPr lang="en-GB"/>
          </a:p>
        </p:txBody>
      </p:sp>
      <p:sp>
        <p:nvSpPr>
          <p:cNvPr id="5" name="Footer Placeholder 4">
            <a:extLst>
              <a:ext uri="{FF2B5EF4-FFF2-40B4-BE49-F238E27FC236}">
                <a16:creationId xmlns:a16="http://schemas.microsoft.com/office/drawing/2014/main" id="{803B1881-2EE5-BC33-5819-920B7D6A48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6DF104-244A-BEC1-C963-DB97BE11A624}"/>
              </a:ext>
            </a:extLst>
          </p:cNvPr>
          <p:cNvSpPr>
            <a:spLocks noGrp="1"/>
          </p:cNvSpPr>
          <p:nvPr>
            <p:ph type="sldNum" sz="quarter" idx="12"/>
          </p:nvPr>
        </p:nvSpPr>
        <p:spPr/>
        <p:txBody>
          <a:bodyPr/>
          <a:lstStyle/>
          <a:p>
            <a:fld id="{9FC7CE52-06D5-49AD-BCC4-E7C1CBD3CFD6}" type="slidenum">
              <a:rPr lang="en-GB" smtClean="0"/>
              <a:t>‹#›</a:t>
            </a:fld>
            <a:endParaRPr lang="en-GB"/>
          </a:p>
        </p:txBody>
      </p:sp>
    </p:spTree>
    <p:extLst>
      <p:ext uri="{BB962C8B-B14F-4D97-AF65-F5344CB8AC3E}">
        <p14:creationId xmlns:p14="http://schemas.microsoft.com/office/powerpoint/2010/main" val="219519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B160-5899-3569-4765-0F96463F63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4234D0-823B-1D40-0CF2-BB42DC5D14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671DE2-44A7-0844-78B0-ED456E234036}"/>
              </a:ext>
            </a:extLst>
          </p:cNvPr>
          <p:cNvSpPr>
            <a:spLocks noGrp="1"/>
          </p:cNvSpPr>
          <p:nvPr>
            <p:ph type="dt" sz="half" idx="10"/>
          </p:nvPr>
        </p:nvSpPr>
        <p:spPr/>
        <p:txBody>
          <a:bodyPr/>
          <a:lstStyle/>
          <a:p>
            <a:fld id="{70D295FD-19DD-4713-915A-2CB12A9639DF}" type="datetimeFigureOut">
              <a:rPr lang="en-GB" smtClean="0"/>
              <a:t>08/10/2025</a:t>
            </a:fld>
            <a:endParaRPr lang="en-GB"/>
          </a:p>
        </p:txBody>
      </p:sp>
      <p:sp>
        <p:nvSpPr>
          <p:cNvPr id="5" name="Footer Placeholder 4">
            <a:extLst>
              <a:ext uri="{FF2B5EF4-FFF2-40B4-BE49-F238E27FC236}">
                <a16:creationId xmlns:a16="http://schemas.microsoft.com/office/drawing/2014/main" id="{50ED04BC-B1F1-B171-8A97-A44F785426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7838C8-6E66-D38A-21A8-4C2E3E841005}"/>
              </a:ext>
            </a:extLst>
          </p:cNvPr>
          <p:cNvSpPr>
            <a:spLocks noGrp="1"/>
          </p:cNvSpPr>
          <p:nvPr>
            <p:ph type="sldNum" sz="quarter" idx="12"/>
          </p:nvPr>
        </p:nvSpPr>
        <p:spPr/>
        <p:txBody>
          <a:bodyPr/>
          <a:lstStyle/>
          <a:p>
            <a:fld id="{9FC7CE52-06D5-49AD-BCC4-E7C1CBD3CFD6}" type="slidenum">
              <a:rPr lang="en-GB" smtClean="0"/>
              <a:t>‹#›</a:t>
            </a:fld>
            <a:endParaRPr lang="en-GB"/>
          </a:p>
        </p:txBody>
      </p:sp>
    </p:spTree>
    <p:extLst>
      <p:ext uri="{BB962C8B-B14F-4D97-AF65-F5344CB8AC3E}">
        <p14:creationId xmlns:p14="http://schemas.microsoft.com/office/powerpoint/2010/main" val="12158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CBBBB-1537-F544-6CAF-6FFAB5905A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763536-F76C-8C5D-CB72-13B55CE833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DB918C-A36C-F2C6-4D27-EF0CBBC0FBE2}"/>
              </a:ext>
            </a:extLst>
          </p:cNvPr>
          <p:cNvSpPr>
            <a:spLocks noGrp="1"/>
          </p:cNvSpPr>
          <p:nvPr>
            <p:ph type="dt" sz="half" idx="10"/>
          </p:nvPr>
        </p:nvSpPr>
        <p:spPr/>
        <p:txBody>
          <a:bodyPr/>
          <a:lstStyle/>
          <a:p>
            <a:fld id="{70D295FD-19DD-4713-915A-2CB12A9639DF}" type="datetimeFigureOut">
              <a:rPr lang="en-GB" smtClean="0"/>
              <a:t>08/10/2025</a:t>
            </a:fld>
            <a:endParaRPr lang="en-GB"/>
          </a:p>
        </p:txBody>
      </p:sp>
      <p:sp>
        <p:nvSpPr>
          <p:cNvPr id="5" name="Footer Placeholder 4">
            <a:extLst>
              <a:ext uri="{FF2B5EF4-FFF2-40B4-BE49-F238E27FC236}">
                <a16:creationId xmlns:a16="http://schemas.microsoft.com/office/drawing/2014/main" id="{296EF167-5E2A-522A-4B24-EC1F09AE0D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FB5155-2FB7-90C9-776B-035BD9FACA6D}"/>
              </a:ext>
            </a:extLst>
          </p:cNvPr>
          <p:cNvSpPr>
            <a:spLocks noGrp="1"/>
          </p:cNvSpPr>
          <p:nvPr>
            <p:ph type="sldNum" sz="quarter" idx="12"/>
          </p:nvPr>
        </p:nvSpPr>
        <p:spPr/>
        <p:txBody>
          <a:bodyPr/>
          <a:lstStyle/>
          <a:p>
            <a:fld id="{9FC7CE52-06D5-49AD-BCC4-E7C1CBD3CFD6}" type="slidenum">
              <a:rPr lang="en-GB" smtClean="0"/>
              <a:t>‹#›</a:t>
            </a:fld>
            <a:endParaRPr lang="en-GB"/>
          </a:p>
        </p:txBody>
      </p:sp>
    </p:spTree>
    <p:extLst>
      <p:ext uri="{BB962C8B-B14F-4D97-AF65-F5344CB8AC3E}">
        <p14:creationId xmlns:p14="http://schemas.microsoft.com/office/powerpoint/2010/main" val="2705186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5F14-9396-B015-74F5-DD95851C82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35A6AF-5ECB-9977-153C-0825DBE369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6AA56F-6CDA-A0A9-B704-A0D227F2DD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555FCE4-0049-74A4-C7C1-D35159F3B6A7}"/>
              </a:ext>
            </a:extLst>
          </p:cNvPr>
          <p:cNvSpPr>
            <a:spLocks noGrp="1"/>
          </p:cNvSpPr>
          <p:nvPr>
            <p:ph type="dt" sz="half" idx="10"/>
          </p:nvPr>
        </p:nvSpPr>
        <p:spPr/>
        <p:txBody>
          <a:bodyPr/>
          <a:lstStyle/>
          <a:p>
            <a:fld id="{70D295FD-19DD-4713-915A-2CB12A9639DF}" type="datetimeFigureOut">
              <a:rPr lang="en-GB" smtClean="0"/>
              <a:t>08/10/2025</a:t>
            </a:fld>
            <a:endParaRPr lang="en-GB"/>
          </a:p>
        </p:txBody>
      </p:sp>
      <p:sp>
        <p:nvSpPr>
          <p:cNvPr id="6" name="Footer Placeholder 5">
            <a:extLst>
              <a:ext uri="{FF2B5EF4-FFF2-40B4-BE49-F238E27FC236}">
                <a16:creationId xmlns:a16="http://schemas.microsoft.com/office/drawing/2014/main" id="{2848B9D7-1CF6-F76C-8942-349F528B0E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4A5185-4459-C92A-1BBA-6234BF9BD556}"/>
              </a:ext>
            </a:extLst>
          </p:cNvPr>
          <p:cNvSpPr>
            <a:spLocks noGrp="1"/>
          </p:cNvSpPr>
          <p:nvPr>
            <p:ph type="sldNum" sz="quarter" idx="12"/>
          </p:nvPr>
        </p:nvSpPr>
        <p:spPr/>
        <p:txBody>
          <a:bodyPr/>
          <a:lstStyle/>
          <a:p>
            <a:fld id="{9FC7CE52-06D5-49AD-BCC4-E7C1CBD3CFD6}" type="slidenum">
              <a:rPr lang="en-GB" smtClean="0"/>
              <a:t>‹#›</a:t>
            </a:fld>
            <a:endParaRPr lang="en-GB"/>
          </a:p>
        </p:txBody>
      </p:sp>
    </p:spTree>
    <p:extLst>
      <p:ext uri="{BB962C8B-B14F-4D97-AF65-F5344CB8AC3E}">
        <p14:creationId xmlns:p14="http://schemas.microsoft.com/office/powerpoint/2010/main" val="116711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983C3-9069-6863-D2AE-C56ADD66BF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3656E9-4D2A-821D-174C-D06B74C955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B1934D-30EF-5D26-DCAE-8B22BE593E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D806B0-614D-1304-DD92-45C9ADADCD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57D514-FBB3-A9A6-273A-E531A296B2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04EF3C9-9260-E137-F0DA-D656C6932DF5}"/>
              </a:ext>
            </a:extLst>
          </p:cNvPr>
          <p:cNvSpPr>
            <a:spLocks noGrp="1"/>
          </p:cNvSpPr>
          <p:nvPr>
            <p:ph type="dt" sz="half" idx="10"/>
          </p:nvPr>
        </p:nvSpPr>
        <p:spPr/>
        <p:txBody>
          <a:bodyPr/>
          <a:lstStyle/>
          <a:p>
            <a:fld id="{70D295FD-19DD-4713-915A-2CB12A9639DF}" type="datetimeFigureOut">
              <a:rPr lang="en-GB" smtClean="0"/>
              <a:t>08/10/2025</a:t>
            </a:fld>
            <a:endParaRPr lang="en-GB"/>
          </a:p>
        </p:txBody>
      </p:sp>
      <p:sp>
        <p:nvSpPr>
          <p:cNvPr id="8" name="Footer Placeholder 7">
            <a:extLst>
              <a:ext uri="{FF2B5EF4-FFF2-40B4-BE49-F238E27FC236}">
                <a16:creationId xmlns:a16="http://schemas.microsoft.com/office/drawing/2014/main" id="{C360AFC6-56BC-8288-3854-CC1D5B52AC9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9990FE5-7441-2DA0-5B91-1840B9779BB7}"/>
              </a:ext>
            </a:extLst>
          </p:cNvPr>
          <p:cNvSpPr>
            <a:spLocks noGrp="1"/>
          </p:cNvSpPr>
          <p:nvPr>
            <p:ph type="sldNum" sz="quarter" idx="12"/>
          </p:nvPr>
        </p:nvSpPr>
        <p:spPr/>
        <p:txBody>
          <a:bodyPr/>
          <a:lstStyle/>
          <a:p>
            <a:fld id="{9FC7CE52-06D5-49AD-BCC4-E7C1CBD3CFD6}" type="slidenum">
              <a:rPr lang="en-GB" smtClean="0"/>
              <a:t>‹#›</a:t>
            </a:fld>
            <a:endParaRPr lang="en-GB"/>
          </a:p>
        </p:txBody>
      </p:sp>
    </p:spTree>
    <p:extLst>
      <p:ext uri="{BB962C8B-B14F-4D97-AF65-F5344CB8AC3E}">
        <p14:creationId xmlns:p14="http://schemas.microsoft.com/office/powerpoint/2010/main" val="336464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49544-3FDC-1E7D-43B4-3DC404401C1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D8285CE-67C2-3A44-E102-BB41EAF8C80C}"/>
              </a:ext>
            </a:extLst>
          </p:cNvPr>
          <p:cNvSpPr>
            <a:spLocks noGrp="1"/>
          </p:cNvSpPr>
          <p:nvPr>
            <p:ph type="dt" sz="half" idx="10"/>
          </p:nvPr>
        </p:nvSpPr>
        <p:spPr/>
        <p:txBody>
          <a:bodyPr/>
          <a:lstStyle/>
          <a:p>
            <a:fld id="{70D295FD-19DD-4713-915A-2CB12A9639DF}" type="datetimeFigureOut">
              <a:rPr lang="en-GB" smtClean="0"/>
              <a:t>08/10/2025</a:t>
            </a:fld>
            <a:endParaRPr lang="en-GB"/>
          </a:p>
        </p:txBody>
      </p:sp>
      <p:sp>
        <p:nvSpPr>
          <p:cNvPr id="4" name="Footer Placeholder 3">
            <a:extLst>
              <a:ext uri="{FF2B5EF4-FFF2-40B4-BE49-F238E27FC236}">
                <a16:creationId xmlns:a16="http://schemas.microsoft.com/office/drawing/2014/main" id="{CDD9B608-6A17-B2A2-A1D9-DC307112E5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DF0DB1B-50DF-6A49-75FB-D71066CC40CC}"/>
              </a:ext>
            </a:extLst>
          </p:cNvPr>
          <p:cNvSpPr>
            <a:spLocks noGrp="1"/>
          </p:cNvSpPr>
          <p:nvPr>
            <p:ph type="sldNum" sz="quarter" idx="12"/>
          </p:nvPr>
        </p:nvSpPr>
        <p:spPr/>
        <p:txBody>
          <a:bodyPr/>
          <a:lstStyle/>
          <a:p>
            <a:fld id="{9FC7CE52-06D5-49AD-BCC4-E7C1CBD3CFD6}" type="slidenum">
              <a:rPr lang="en-GB" smtClean="0"/>
              <a:t>‹#›</a:t>
            </a:fld>
            <a:endParaRPr lang="en-GB"/>
          </a:p>
        </p:txBody>
      </p:sp>
    </p:spTree>
    <p:extLst>
      <p:ext uri="{BB962C8B-B14F-4D97-AF65-F5344CB8AC3E}">
        <p14:creationId xmlns:p14="http://schemas.microsoft.com/office/powerpoint/2010/main" val="3098582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3A1848-C1AF-3515-E36A-A3889CDF2519}"/>
              </a:ext>
            </a:extLst>
          </p:cNvPr>
          <p:cNvSpPr>
            <a:spLocks noGrp="1"/>
          </p:cNvSpPr>
          <p:nvPr>
            <p:ph type="dt" sz="half" idx="10"/>
          </p:nvPr>
        </p:nvSpPr>
        <p:spPr/>
        <p:txBody>
          <a:bodyPr/>
          <a:lstStyle/>
          <a:p>
            <a:fld id="{70D295FD-19DD-4713-915A-2CB12A9639DF}" type="datetimeFigureOut">
              <a:rPr lang="en-GB" smtClean="0"/>
              <a:t>08/10/2025</a:t>
            </a:fld>
            <a:endParaRPr lang="en-GB"/>
          </a:p>
        </p:txBody>
      </p:sp>
      <p:sp>
        <p:nvSpPr>
          <p:cNvPr id="3" name="Footer Placeholder 2">
            <a:extLst>
              <a:ext uri="{FF2B5EF4-FFF2-40B4-BE49-F238E27FC236}">
                <a16:creationId xmlns:a16="http://schemas.microsoft.com/office/drawing/2014/main" id="{B7C59E90-D13D-472D-22AE-948DC9E9E9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3799953-AC1A-F23C-91A5-2D3FBF24425B}"/>
              </a:ext>
            </a:extLst>
          </p:cNvPr>
          <p:cNvSpPr>
            <a:spLocks noGrp="1"/>
          </p:cNvSpPr>
          <p:nvPr>
            <p:ph type="sldNum" sz="quarter" idx="12"/>
          </p:nvPr>
        </p:nvSpPr>
        <p:spPr/>
        <p:txBody>
          <a:bodyPr/>
          <a:lstStyle/>
          <a:p>
            <a:fld id="{9FC7CE52-06D5-49AD-BCC4-E7C1CBD3CFD6}" type="slidenum">
              <a:rPr lang="en-GB" smtClean="0"/>
              <a:t>‹#›</a:t>
            </a:fld>
            <a:endParaRPr lang="en-GB"/>
          </a:p>
        </p:txBody>
      </p:sp>
    </p:spTree>
    <p:extLst>
      <p:ext uri="{BB962C8B-B14F-4D97-AF65-F5344CB8AC3E}">
        <p14:creationId xmlns:p14="http://schemas.microsoft.com/office/powerpoint/2010/main" val="396333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BA992-ECDD-ADC3-2E5B-31C5C2D815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F116BE-64DC-A8A3-E933-721076F203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AD92AC3-4156-97EE-137F-86F4B6E9C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79BA8A-EE7A-D43C-E1F2-8DCCDC7DFB2C}"/>
              </a:ext>
            </a:extLst>
          </p:cNvPr>
          <p:cNvSpPr>
            <a:spLocks noGrp="1"/>
          </p:cNvSpPr>
          <p:nvPr>
            <p:ph type="dt" sz="half" idx="10"/>
          </p:nvPr>
        </p:nvSpPr>
        <p:spPr/>
        <p:txBody>
          <a:bodyPr/>
          <a:lstStyle/>
          <a:p>
            <a:fld id="{70D295FD-19DD-4713-915A-2CB12A9639DF}" type="datetimeFigureOut">
              <a:rPr lang="en-GB" smtClean="0"/>
              <a:t>08/10/2025</a:t>
            </a:fld>
            <a:endParaRPr lang="en-GB"/>
          </a:p>
        </p:txBody>
      </p:sp>
      <p:sp>
        <p:nvSpPr>
          <p:cNvPr id="6" name="Footer Placeholder 5">
            <a:extLst>
              <a:ext uri="{FF2B5EF4-FFF2-40B4-BE49-F238E27FC236}">
                <a16:creationId xmlns:a16="http://schemas.microsoft.com/office/drawing/2014/main" id="{A1061518-F8C5-EFEB-2C1D-D7D31D5045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938AA5-89E2-4863-B82E-BA18EADF666B}"/>
              </a:ext>
            </a:extLst>
          </p:cNvPr>
          <p:cNvSpPr>
            <a:spLocks noGrp="1"/>
          </p:cNvSpPr>
          <p:nvPr>
            <p:ph type="sldNum" sz="quarter" idx="12"/>
          </p:nvPr>
        </p:nvSpPr>
        <p:spPr/>
        <p:txBody>
          <a:bodyPr/>
          <a:lstStyle/>
          <a:p>
            <a:fld id="{9FC7CE52-06D5-49AD-BCC4-E7C1CBD3CFD6}" type="slidenum">
              <a:rPr lang="en-GB" smtClean="0"/>
              <a:t>‹#›</a:t>
            </a:fld>
            <a:endParaRPr lang="en-GB"/>
          </a:p>
        </p:txBody>
      </p:sp>
    </p:spTree>
    <p:extLst>
      <p:ext uri="{BB962C8B-B14F-4D97-AF65-F5344CB8AC3E}">
        <p14:creationId xmlns:p14="http://schemas.microsoft.com/office/powerpoint/2010/main" val="304637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50D1D-A770-19F8-C550-D91BCFE397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3F0C8D-23C6-68BB-F95F-97B5469E9B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83ED00-18D8-2C4E-470E-AE0736307A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FC20E1-1FBC-C4B7-245E-89E3844442F9}"/>
              </a:ext>
            </a:extLst>
          </p:cNvPr>
          <p:cNvSpPr>
            <a:spLocks noGrp="1"/>
          </p:cNvSpPr>
          <p:nvPr>
            <p:ph type="dt" sz="half" idx="10"/>
          </p:nvPr>
        </p:nvSpPr>
        <p:spPr/>
        <p:txBody>
          <a:bodyPr/>
          <a:lstStyle/>
          <a:p>
            <a:fld id="{70D295FD-19DD-4713-915A-2CB12A9639DF}" type="datetimeFigureOut">
              <a:rPr lang="en-GB" smtClean="0"/>
              <a:t>08/10/2025</a:t>
            </a:fld>
            <a:endParaRPr lang="en-GB"/>
          </a:p>
        </p:txBody>
      </p:sp>
      <p:sp>
        <p:nvSpPr>
          <p:cNvPr id="6" name="Footer Placeholder 5">
            <a:extLst>
              <a:ext uri="{FF2B5EF4-FFF2-40B4-BE49-F238E27FC236}">
                <a16:creationId xmlns:a16="http://schemas.microsoft.com/office/drawing/2014/main" id="{45B4EF1A-A61A-F9AF-F5F0-E1CA94CAB4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5EFB62-38EC-59C7-6E57-EFA74226D891}"/>
              </a:ext>
            </a:extLst>
          </p:cNvPr>
          <p:cNvSpPr>
            <a:spLocks noGrp="1"/>
          </p:cNvSpPr>
          <p:nvPr>
            <p:ph type="sldNum" sz="quarter" idx="12"/>
          </p:nvPr>
        </p:nvSpPr>
        <p:spPr/>
        <p:txBody>
          <a:bodyPr/>
          <a:lstStyle/>
          <a:p>
            <a:fld id="{9FC7CE52-06D5-49AD-BCC4-E7C1CBD3CFD6}" type="slidenum">
              <a:rPr lang="en-GB" smtClean="0"/>
              <a:t>‹#›</a:t>
            </a:fld>
            <a:endParaRPr lang="en-GB"/>
          </a:p>
        </p:txBody>
      </p:sp>
    </p:spTree>
    <p:extLst>
      <p:ext uri="{BB962C8B-B14F-4D97-AF65-F5344CB8AC3E}">
        <p14:creationId xmlns:p14="http://schemas.microsoft.com/office/powerpoint/2010/main" val="278242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5FFAA6-69BA-6DAD-DAFD-C399614B5C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E3B7E1-25E6-6E1C-F931-AC21266A6B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2A2239-85BE-A90D-3765-9297051BC4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295FD-19DD-4713-915A-2CB12A9639DF}" type="datetimeFigureOut">
              <a:rPr lang="en-GB" smtClean="0"/>
              <a:t>08/10/2025</a:t>
            </a:fld>
            <a:endParaRPr lang="en-GB"/>
          </a:p>
        </p:txBody>
      </p:sp>
      <p:sp>
        <p:nvSpPr>
          <p:cNvPr id="5" name="Footer Placeholder 4">
            <a:extLst>
              <a:ext uri="{FF2B5EF4-FFF2-40B4-BE49-F238E27FC236}">
                <a16:creationId xmlns:a16="http://schemas.microsoft.com/office/drawing/2014/main" id="{BEE9EBB1-2273-A758-A5E5-F55F99D4E9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E264CC2-A9A9-073C-7B9F-7668E5B082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7CE52-06D5-49AD-BCC4-E7C1CBD3CFD6}" type="slidenum">
              <a:rPr lang="en-GB" smtClean="0"/>
              <a:t>‹#›</a:t>
            </a:fld>
            <a:endParaRPr lang="en-GB"/>
          </a:p>
        </p:txBody>
      </p:sp>
    </p:spTree>
    <p:extLst>
      <p:ext uri="{BB962C8B-B14F-4D97-AF65-F5344CB8AC3E}">
        <p14:creationId xmlns:p14="http://schemas.microsoft.com/office/powerpoint/2010/main" val="137309882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youtube.com/watch?v=i0YiDOuJ2mc" TargetMode="External"/><Relationship Id="rId5" Type="http://schemas.microsoft.com/office/2007/relationships/hdphoto" Target="../media/hdphoto7.wdp"/><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shorts/LCeikHGwAtA"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microsoft.com/office/2007/relationships/hdphoto" Target="../media/hdphoto8.wdp"/><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https://napacenter.org/obstacle-course-ideas/" TargetMode="External"/><Relationship Id="rId4" Type="http://schemas.openxmlformats.org/officeDocument/2006/relationships/hyperlink" Target="https://napacenter.org/fine-motor-activiti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x2r9ZfeRdTs"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378FE1-38D1-FB5C-EA6F-D3080A3A2D40}"/>
              </a:ext>
            </a:extLst>
          </p:cNvPr>
          <p:cNvSpPr/>
          <p:nvPr/>
        </p:nvSpPr>
        <p:spPr>
          <a:xfrm>
            <a:off x="-7466" y="-24068"/>
            <a:ext cx="12192000" cy="6882068"/>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9168C8A7-47D9-A4BB-7231-35FD649AEF3A}"/>
              </a:ext>
            </a:extLst>
          </p:cNvPr>
          <p:cNvSpPr txBox="1">
            <a:spLocks/>
          </p:cNvSpPr>
          <p:nvPr/>
        </p:nvSpPr>
        <p:spPr>
          <a:xfrm>
            <a:off x="340434" y="5645291"/>
            <a:ext cx="11496201" cy="9579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pPr algn="r"/>
            <a:endParaRPr lang="en-GB" sz="4000" b="1" dirty="0">
              <a:latin typeface="Dreaming Outloud Pro" panose="03050502040302030504" pitchFamily="66" charset="0"/>
              <a:cs typeface="Dreaming Outloud Pro" panose="03050502040302030504" pitchFamily="66" charset="0"/>
            </a:endParaRPr>
          </a:p>
        </p:txBody>
      </p:sp>
      <p:sp>
        <p:nvSpPr>
          <p:cNvPr id="9" name="Title 1">
            <a:extLst>
              <a:ext uri="{FF2B5EF4-FFF2-40B4-BE49-F238E27FC236}">
                <a16:creationId xmlns:a16="http://schemas.microsoft.com/office/drawing/2014/main" id="{A422FE63-9017-265A-61A4-EF1C6218FADD}"/>
              </a:ext>
            </a:extLst>
          </p:cNvPr>
          <p:cNvSpPr txBox="1">
            <a:spLocks/>
          </p:cNvSpPr>
          <p:nvPr/>
        </p:nvSpPr>
        <p:spPr>
          <a:xfrm rot="16200000">
            <a:off x="-3153669" y="4159055"/>
            <a:ext cx="7018067" cy="9579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Gross Motor Skills</a:t>
            </a:r>
          </a:p>
        </p:txBody>
      </p:sp>
      <p:sp>
        <p:nvSpPr>
          <p:cNvPr id="18" name="Oval 17">
            <a:extLst>
              <a:ext uri="{FF2B5EF4-FFF2-40B4-BE49-F238E27FC236}">
                <a16:creationId xmlns:a16="http://schemas.microsoft.com/office/drawing/2014/main" id="{2C8768F8-F01C-0777-7398-FB8D63CD038C}"/>
              </a:ext>
            </a:extLst>
          </p:cNvPr>
          <p:cNvSpPr/>
          <p:nvPr/>
        </p:nvSpPr>
        <p:spPr>
          <a:xfrm>
            <a:off x="2373784" y="170329"/>
            <a:ext cx="7313856" cy="6517339"/>
          </a:xfrm>
          <a:prstGeom prst="ellipse">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62923CAC-90DE-9A7E-D79B-8566347795E5}"/>
              </a:ext>
            </a:extLst>
          </p:cNvPr>
          <p:cNvSpPr txBox="1">
            <a:spLocks/>
          </p:cNvSpPr>
          <p:nvPr/>
        </p:nvSpPr>
        <p:spPr>
          <a:xfrm rot="16200000">
            <a:off x="8301072" y="2982641"/>
            <a:ext cx="6744791"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Ideas for Parents and Carers</a:t>
            </a:r>
          </a:p>
        </p:txBody>
      </p:sp>
      <p:pic>
        <p:nvPicPr>
          <p:cNvPr id="5" name="Picture 4" descr="A red and green flame logo&#10;&#10;Description automatically generated">
            <a:extLst>
              <a:ext uri="{FF2B5EF4-FFF2-40B4-BE49-F238E27FC236}">
                <a16:creationId xmlns:a16="http://schemas.microsoft.com/office/drawing/2014/main" id="{C55A5CB5-C856-3AC1-6E1B-8BE64C32A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243" y="309166"/>
            <a:ext cx="1381967" cy="987119"/>
          </a:xfrm>
          <a:prstGeom prst="rect">
            <a:avLst/>
          </a:prstGeom>
        </p:spPr>
      </p:pic>
      <p:sp>
        <p:nvSpPr>
          <p:cNvPr id="6" name="Title 1">
            <a:extLst>
              <a:ext uri="{FF2B5EF4-FFF2-40B4-BE49-F238E27FC236}">
                <a16:creationId xmlns:a16="http://schemas.microsoft.com/office/drawing/2014/main" id="{24C82B26-EF5B-AD67-306F-ABEB847A0240}"/>
              </a:ext>
            </a:extLst>
          </p:cNvPr>
          <p:cNvSpPr txBox="1">
            <a:spLocks/>
          </p:cNvSpPr>
          <p:nvPr/>
        </p:nvSpPr>
        <p:spPr>
          <a:xfrm>
            <a:off x="3123109" y="4920058"/>
            <a:ext cx="4249241" cy="12711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500" dirty="0">
              <a:latin typeface="Dreaming Outloud Pro" panose="03050502040302030504" pitchFamily="66" charset="0"/>
              <a:cs typeface="Dreaming Outloud Pro" panose="03050502040302030504" pitchFamily="66" charset="0"/>
            </a:endParaRPr>
          </a:p>
        </p:txBody>
      </p:sp>
      <p:sp>
        <p:nvSpPr>
          <p:cNvPr id="12" name="Title 1">
            <a:extLst>
              <a:ext uri="{FF2B5EF4-FFF2-40B4-BE49-F238E27FC236}">
                <a16:creationId xmlns:a16="http://schemas.microsoft.com/office/drawing/2014/main" id="{2A5F11A4-F526-6DF3-97B9-6C7AAF47FE4B}"/>
              </a:ext>
            </a:extLst>
          </p:cNvPr>
          <p:cNvSpPr txBox="1">
            <a:spLocks/>
          </p:cNvSpPr>
          <p:nvPr/>
        </p:nvSpPr>
        <p:spPr>
          <a:xfrm>
            <a:off x="5005072" y="997447"/>
            <a:ext cx="2181855"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latin typeface="Dreaming Outloud Pro" panose="03050502040302030504" pitchFamily="66" charset="0"/>
                <a:cs typeface="Dreaming Outloud Pro" panose="03050502040302030504" pitchFamily="66" charset="0"/>
              </a:rPr>
              <a:t>Let’s Play </a:t>
            </a:r>
          </a:p>
        </p:txBody>
      </p:sp>
      <p:sp>
        <p:nvSpPr>
          <p:cNvPr id="22" name="Rectangle 21">
            <a:extLst>
              <a:ext uri="{FF2B5EF4-FFF2-40B4-BE49-F238E27FC236}">
                <a16:creationId xmlns:a16="http://schemas.microsoft.com/office/drawing/2014/main" id="{44406E1C-C14B-75CE-D332-6DDBEE923589}"/>
              </a:ext>
            </a:extLst>
          </p:cNvPr>
          <p:cNvSpPr/>
          <p:nvPr/>
        </p:nvSpPr>
        <p:spPr>
          <a:xfrm>
            <a:off x="6088534" y="2635758"/>
            <a:ext cx="2614223" cy="20294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lumMod val="85000"/>
                    <a:lumOff val="15000"/>
                  </a:schemeClr>
                </a:solidFill>
                <a:latin typeface="Dreaming Outloud Pro" panose="03050502040302030504" pitchFamily="66" charset="0"/>
                <a:cs typeface="Dreaming Outloud Pro" panose="03050502040302030504" pitchFamily="66" charset="0"/>
              </a:rPr>
              <a:t>Blow bubbles and encourage your child to bend low to pop the low bubbles and stretch up high to pop the high bubbles. Can they pop bubbles on their tip toes?</a:t>
            </a:r>
            <a:endParaRPr lang="en-GB" sz="2000" dirty="0"/>
          </a:p>
        </p:txBody>
      </p:sp>
      <p:pic>
        <p:nvPicPr>
          <p:cNvPr id="2" name="Picture 6" descr="Why Do Bubbles Pop Experiment">
            <a:extLst>
              <a:ext uri="{FF2B5EF4-FFF2-40B4-BE49-F238E27FC236}">
                <a16:creationId xmlns:a16="http://schemas.microsoft.com/office/drawing/2014/main" id="{EB980099-EE2E-E78B-B8D8-91D8861842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96" t="-725" r="34656" b="725"/>
          <a:stretch/>
        </p:blipFill>
        <p:spPr bwMode="auto">
          <a:xfrm>
            <a:off x="3395779" y="2084560"/>
            <a:ext cx="2525218" cy="3327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06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378FE1-38D1-FB5C-EA6F-D3080A3A2D40}"/>
              </a:ext>
            </a:extLst>
          </p:cNvPr>
          <p:cNvSpPr/>
          <p:nvPr/>
        </p:nvSpPr>
        <p:spPr>
          <a:xfrm>
            <a:off x="-7466" y="-24068"/>
            <a:ext cx="12192000" cy="6882068"/>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9168C8A7-47D9-A4BB-7231-35FD649AEF3A}"/>
              </a:ext>
            </a:extLst>
          </p:cNvPr>
          <p:cNvSpPr txBox="1">
            <a:spLocks/>
          </p:cNvSpPr>
          <p:nvPr/>
        </p:nvSpPr>
        <p:spPr>
          <a:xfrm>
            <a:off x="340434" y="5645291"/>
            <a:ext cx="11496201" cy="9579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pPr algn="r"/>
            <a:endParaRPr lang="en-GB" sz="4000" b="1" dirty="0">
              <a:latin typeface="Dreaming Outloud Pro" panose="03050502040302030504" pitchFamily="66" charset="0"/>
              <a:cs typeface="Dreaming Outloud Pro" panose="03050502040302030504" pitchFamily="66" charset="0"/>
            </a:endParaRPr>
          </a:p>
        </p:txBody>
      </p:sp>
      <p:sp>
        <p:nvSpPr>
          <p:cNvPr id="9" name="Title 1">
            <a:extLst>
              <a:ext uri="{FF2B5EF4-FFF2-40B4-BE49-F238E27FC236}">
                <a16:creationId xmlns:a16="http://schemas.microsoft.com/office/drawing/2014/main" id="{A422FE63-9017-265A-61A4-EF1C6218FADD}"/>
              </a:ext>
            </a:extLst>
          </p:cNvPr>
          <p:cNvSpPr txBox="1">
            <a:spLocks/>
          </p:cNvSpPr>
          <p:nvPr/>
        </p:nvSpPr>
        <p:spPr>
          <a:xfrm rot="16200000">
            <a:off x="-3153669" y="4159055"/>
            <a:ext cx="7018067" cy="9579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Gross Motor Skills</a:t>
            </a:r>
          </a:p>
        </p:txBody>
      </p:sp>
      <p:sp>
        <p:nvSpPr>
          <p:cNvPr id="18" name="Oval 17">
            <a:extLst>
              <a:ext uri="{FF2B5EF4-FFF2-40B4-BE49-F238E27FC236}">
                <a16:creationId xmlns:a16="http://schemas.microsoft.com/office/drawing/2014/main" id="{2C8768F8-F01C-0777-7398-FB8D63CD038C}"/>
              </a:ext>
            </a:extLst>
          </p:cNvPr>
          <p:cNvSpPr/>
          <p:nvPr/>
        </p:nvSpPr>
        <p:spPr>
          <a:xfrm>
            <a:off x="2554044" y="170330"/>
            <a:ext cx="7313856" cy="6517339"/>
          </a:xfrm>
          <a:prstGeom prst="ellipse">
            <a:avLst/>
          </a:prstGeom>
          <a:solidFill>
            <a:schemeClr val="bg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62923CAC-90DE-9A7E-D79B-8566347795E5}"/>
              </a:ext>
            </a:extLst>
          </p:cNvPr>
          <p:cNvSpPr txBox="1">
            <a:spLocks/>
          </p:cNvSpPr>
          <p:nvPr/>
        </p:nvSpPr>
        <p:spPr>
          <a:xfrm rot="16200000">
            <a:off x="8301072" y="2982641"/>
            <a:ext cx="6744791"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Ideas for Parents and Carers</a:t>
            </a:r>
          </a:p>
        </p:txBody>
      </p:sp>
      <p:pic>
        <p:nvPicPr>
          <p:cNvPr id="5" name="Picture 4" descr="A red and green flame logo&#10;&#10;Description automatically generated">
            <a:extLst>
              <a:ext uri="{FF2B5EF4-FFF2-40B4-BE49-F238E27FC236}">
                <a16:creationId xmlns:a16="http://schemas.microsoft.com/office/drawing/2014/main" id="{C55A5CB5-C856-3AC1-6E1B-8BE64C32A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9122" y="397289"/>
            <a:ext cx="1381967" cy="987119"/>
          </a:xfrm>
          <a:prstGeom prst="rect">
            <a:avLst/>
          </a:prstGeom>
        </p:spPr>
      </p:pic>
      <p:sp>
        <p:nvSpPr>
          <p:cNvPr id="3" name="Rectangle 2">
            <a:extLst>
              <a:ext uri="{FF2B5EF4-FFF2-40B4-BE49-F238E27FC236}">
                <a16:creationId xmlns:a16="http://schemas.microsoft.com/office/drawing/2014/main" id="{CED96421-D21D-A0BD-8376-2D0F01E06C08}"/>
              </a:ext>
            </a:extLst>
          </p:cNvPr>
          <p:cNvSpPr/>
          <p:nvPr/>
        </p:nvSpPr>
        <p:spPr>
          <a:xfrm>
            <a:off x="4069184" y="5051329"/>
            <a:ext cx="4249241" cy="9579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Dreaming Outloud Pro" panose="03050502040302030504" pitchFamily="66" charset="0"/>
                <a:cs typeface="Dreaming Outloud Pro" panose="03050502040302030504" pitchFamily="66" charset="0"/>
              </a:rPr>
              <a:t>Make tunnels together and roll the balls through. </a:t>
            </a:r>
            <a:endParaRPr lang="en-GB" sz="2000" kern="100" dirty="0">
              <a:solidFill>
                <a:schemeClr val="tx1"/>
              </a:solidFill>
              <a:effectLst/>
              <a:latin typeface="Dreaming Outloud Pro" panose="03050502040302030504" pitchFamily="66" charset="0"/>
              <a:ea typeface="Calibri" panose="020F0502020204030204" pitchFamily="34" charset="0"/>
              <a:cs typeface="Dreaming Outloud Pro" panose="03050502040302030504" pitchFamily="66" charset="0"/>
            </a:endParaRPr>
          </a:p>
        </p:txBody>
      </p:sp>
      <p:sp>
        <p:nvSpPr>
          <p:cNvPr id="6" name="Title 1">
            <a:extLst>
              <a:ext uri="{FF2B5EF4-FFF2-40B4-BE49-F238E27FC236}">
                <a16:creationId xmlns:a16="http://schemas.microsoft.com/office/drawing/2014/main" id="{24C82B26-EF5B-AD67-306F-ABEB847A0240}"/>
              </a:ext>
            </a:extLst>
          </p:cNvPr>
          <p:cNvSpPr txBox="1">
            <a:spLocks/>
          </p:cNvSpPr>
          <p:nvPr/>
        </p:nvSpPr>
        <p:spPr>
          <a:xfrm>
            <a:off x="3123109" y="4920058"/>
            <a:ext cx="4249241" cy="12711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500" dirty="0">
              <a:latin typeface="Dreaming Outloud Pro" panose="03050502040302030504" pitchFamily="66" charset="0"/>
              <a:cs typeface="Dreaming Outloud Pro" panose="03050502040302030504" pitchFamily="66" charset="0"/>
            </a:endParaRPr>
          </a:p>
        </p:txBody>
      </p:sp>
      <p:sp>
        <p:nvSpPr>
          <p:cNvPr id="12" name="Title 1">
            <a:extLst>
              <a:ext uri="{FF2B5EF4-FFF2-40B4-BE49-F238E27FC236}">
                <a16:creationId xmlns:a16="http://schemas.microsoft.com/office/drawing/2014/main" id="{2A5F11A4-F526-6DF3-97B9-6C7AAF47FE4B}"/>
              </a:ext>
            </a:extLst>
          </p:cNvPr>
          <p:cNvSpPr txBox="1">
            <a:spLocks/>
          </p:cNvSpPr>
          <p:nvPr/>
        </p:nvSpPr>
        <p:spPr>
          <a:xfrm>
            <a:off x="5197859" y="1211813"/>
            <a:ext cx="2181855"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latin typeface="Dreaming Outloud Pro" panose="03050502040302030504" pitchFamily="66" charset="0"/>
                <a:cs typeface="Dreaming Outloud Pro" panose="03050502040302030504" pitchFamily="66" charset="0"/>
              </a:rPr>
              <a:t>Let’s Play </a:t>
            </a:r>
          </a:p>
        </p:txBody>
      </p:sp>
      <p:pic>
        <p:nvPicPr>
          <p:cNvPr id="2" name="Picture 1">
            <a:extLst>
              <a:ext uri="{FF2B5EF4-FFF2-40B4-BE49-F238E27FC236}">
                <a16:creationId xmlns:a16="http://schemas.microsoft.com/office/drawing/2014/main" id="{CECD3628-FE4C-97A7-1C02-9CE3911238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684" t="23757" r="50502" b="21444"/>
          <a:stretch/>
        </p:blipFill>
        <p:spPr bwMode="auto">
          <a:xfrm>
            <a:off x="4908371" y="2219616"/>
            <a:ext cx="2496333" cy="27660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7252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378FE1-38D1-FB5C-EA6F-D3080A3A2D40}"/>
              </a:ext>
            </a:extLst>
          </p:cNvPr>
          <p:cNvSpPr/>
          <p:nvPr/>
        </p:nvSpPr>
        <p:spPr>
          <a:xfrm>
            <a:off x="-7466" y="-24068"/>
            <a:ext cx="12192000" cy="6882068"/>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9168C8A7-47D9-A4BB-7231-35FD649AEF3A}"/>
              </a:ext>
            </a:extLst>
          </p:cNvPr>
          <p:cNvSpPr txBox="1">
            <a:spLocks/>
          </p:cNvSpPr>
          <p:nvPr/>
        </p:nvSpPr>
        <p:spPr>
          <a:xfrm>
            <a:off x="340434" y="5645291"/>
            <a:ext cx="11496201" cy="9579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pPr algn="r"/>
            <a:endParaRPr lang="en-GB" sz="4000" b="1" dirty="0">
              <a:latin typeface="Dreaming Outloud Pro" panose="03050502040302030504" pitchFamily="66" charset="0"/>
              <a:cs typeface="Dreaming Outloud Pro" panose="03050502040302030504" pitchFamily="66" charset="0"/>
            </a:endParaRPr>
          </a:p>
        </p:txBody>
      </p:sp>
      <p:sp>
        <p:nvSpPr>
          <p:cNvPr id="9" name="Title 1">
            <a:extLst>
              <a:ext uri="{FF2B5EF4-FFF2-40B4-BE49-F238E27FC236}">
                <a16:creationId xmlns:a16="http://schemas.microsoft.com/office/drawing/2014/main" id="{A422FE63-9017-265A-61A4-EF1C6218FADD}"/>
              </a:ext>
            </a:extLst>
          </p:cNvPr>
          <p:cNvSpPr txBox="1">
            <a:spLocks/>
          </p:cNvSpPr>
          <p:nvPr/>
        </p:nvSpPr>
        <p:spPr>
          <a:xfrm rot="16200000">
            <a:off x="-3153669" y="4159055"/>
            <a:ext cx="7018067" cy="9579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Gross Motor Skills</a:t>
            </a:r>
          </a:p>
        </p:txBody>
      </p:sp>
      <p:sp>
        <p:nvSpPr>
          <p:cNvPr id="18" name="Oval 17">
            <a:extLst>
              <a:ext uri="{FF2B5EF4-FFF2-40B4-BE49-F238E27FC236}">
                <a16:creationId xmlns:a16="http://schemas.microsoft.com/office/drawing/2014/main" id="{2C8768F8-F01C-0777-7398-FB8D63CD038C}"/>
              </a:ext>
            </a:extLst>
          </p:cNvPr>
          <p:cNvSpPr/>
          <p:nvPr/>
        </p:nvSpPr>
        <p:spPr>
          <a:xfrm>
            <a:off x="2554044" y="170330"/>
            <a:ext cx="7313856" cy="6517339"/>
          </a:xfrm>
          <a:prstGeom prst="ellipse">
            <a:avLst/>
          </a:prstGeom>
          <a:solidFill>
            <a:schemeClr val="bg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62923CAC-90DE-9A7E-D79B-8566347795E5}"/>
              </a:ext>
            </a:extLst>
          </p:cNvPr>
          <p:cNvSpPr txBox="1">
            <a:spLocks/>
          </p:cNvSpPr>
          <p:nvPr/>
        </p:nvSpPr>
        <p:spPr>
          <a:xfrm rot="16200000">
            <a:off x="8301072" y="2982641"/>
            <a:ext cx="6744791"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Ideas for Parents and Carers</a:t>
            </a:r>
          </a:p>
        </p:txBody>
      </p:sp>
      <p:pic>
        <p:nvPicPr>
          <p:cNvPr id="5" name="Picture 4" descr="A red and green flame logo&#10;&#10;Description automatically generated">
            <a:extLst>
              <a:ext uri="{FF2B5EF4-FFF2-40B4-BE49-F238E27FC236}">
                <a16:creationId xmlns:a16="http://schemas.microsoft.com/office/drawing/2014/main" id="{C55A5CB5-C856-3AC1-6E1B-8BE64C32A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9122" y="397289"/>
            <a:ext cx="1381967" cy="987119"/>
          </a:xfrm>
          <a:prstGeom prst="rect">
            <a:avLst/>
          </a:prstGeom>
        </p:spPr>
      </p:pic>
      <p:sp>
        <p:nvSpPr>
          <p:cNvPr id="3" name="Rectangle 2">
            <a:extLst>
              <a:ext uri="{FF2B5EF4-FFF2-40B4-BE49-F238E27FC236}">
                <a16:creationId xmlns:a16="http://schemas.microsoft.com/office/drawing/2014/main" id="{CED96421-D21D-A0BD-8376-2D0F01E06C08}"/>
              </a:ext>
            </a:extLst>
          </p:cNvPr>
          <p:cNvSpPr/>
          <p:nvPr/>
        </p:nvSpPr>
        <p:spPr>
          <a:xfrm>
            <a:off x="4686655" y="5555654"/>
            <a:ext cx="3146899" cy="4367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Dreaming Outloud Pro" panose="03050502040302030504" pitchFamily="66" charset="0"/>
                <a:cs typeface="Dreaming Outloud Pro" panose="03050502040302030504" pitchFamily="66" charset="0"/>
              </a:rPr>
              <a:t>Throw a ball into a tub. </a:t>
            </a:r>
            <a:endParaRPr lang="en-GB" sz="2000" kern="100" dirty="0">
              <a:solidFill>
                <a:schemeClr val="tx1"/>
              </a:solidFill>
              <a:effectLst/>
              <a:latin typeface="Dreaming Outloud Pro" panose="03050502040302030504" pitchFamily="66" charset="0"/>
              <a:ea typeface="Calibri" panose="020F0502020204030204" pitchFamily="34" charset="0"/>
              <a:cs typeface="Dreaming Outloud Pro" panose="03050502040302030504" pitchFamily="66" charset="0"/>
            </a:endParaRPr>
          </a:p>
        </p:txBody>
      </p:sp>
      <p:sp>
        <p:nvSpPr>
          <p:cNvPr id="6" name="Title 1">
            <a:extLst>
              <a:ext uri="{FF2B5EF4-FFF2-40B4-BE49-F238E27FC236}">
                <a16:creationId xmlns:a16="http://schemas.microsoft.com/office/drawing/2014/main" id="{24C82B26-EF5B-AD67-306F-ABEB847A0240}"/>
              </a:ext>
            </a:extLst>
          </p:cNvPr>
          <p:cNvSpPr txBox="1">
            <a:spLocks/>
          </p:cNvSpPr>
          <p:nvPr/>
        </p:nvSpPr>
        <p:spPr>
          <a:xfrm>
            <a:off x="3123109" y="4920058"/>
            <a:ext cx="4249241" cy="12711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500" dirty="0">
              <a:latin typeface="Dreaming Outloud Pro" panose="03050502040302030504" pitchFamily="66" charset="0"/>
              <a:cs typeface="Dreaming Outloud Pro" panose="03050502040302030504" pitchFamily="66" charset="0"/>
            </a:endParaRPr>
          </a:p>
        </p:txBody>
      </p:sp>
      <p:sp>
        <p:nvSpPr>
          <p:cNvPr id="12" name="Title 1">
            <a:extLst>
              <a:ext uri="{FF2B5EF4-FFF2-40B4-BE49-F238E27FC236}">
                <a16:creationId xmlns:a16="http://schemas.microsoft.com/office/drawing/2014/main" id="{2A5F11A4-F526-6DF3-97B9-6C7AAF47FE4B}"/>
              </a:ext>
            </a:extLst>
          </p:cNvPr>
          <p:cNvSpPr txBox="1">
            <a:spLocks/>
          </p:cNvSpPr>
          <p:nvPr/>
        </p:nvSpPr>
        <p:spPr>
          <a:xfrm>
            <a:off x="5197859" y="1211813"/>
            <a:ext cx="2181855"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latin typeface="Dreaming Outloud Pro" panose="03050502040302030504" pitchFamily="66" charset="0"/>
                <a:cs typeface="Dreaming Outloud Pro" panose="03050502040302030504" pitchFamily="66" charset="0"/>
              </a:rPr>
              <a:t>Let’s Play </a:t>
            </a:r>
          </a:p>
        </p:txBody>
      </p:sp>
      <p:pic>
        <p:nvPicPr>
          <p:cNvPr id="4" name="Picture 10" descr="Premium Vector | Cartoon happy little boy isolated vectors silhouettes">
            <a:extLst>
              <a:ext uri="{FF2B5EF4-FFF2-40B4-BE49-F238E27FC236}">
                <a16:creationId xmlns:a16="http://schemas.microsoft.com/office/drawing/2014/main" id="{7414E20E-3C09-6305-4C8A-6770F52E32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226" t="2483" r="1506" b="66307"/>
          <a:stretch/>
        </p:blipFill>
        <p:spPr bwMode="auto">
          <a:xfrm>
            <a:off x="1911504" y="3504925"/>
            <a:ext cx="1874489" cy="2140366"/>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6">
            <a:extLst>
              <a:ext uri="{FF2B5EF4-FFF2-40B4-BE49-F238E27FC236}">
                <a16:creationId xmlns:a16="http://schemas.microsoft.com/office/drawing/2014/main" id="{B8D17BF4-70AB-49CF-EAE6-A5A5319E36DA}"/>
              </a:ext>
            </a:extLst>
          </p:cNvPr>
          <p:cNvSpPr/>
          <p:nvPr/>
        </p:nvSpPr>
        <p:spPr>
          <a:xfrm>
            <a:off x="1343025" y="1743075"/>
            <a:ext cx="1751217" cy="1761850"/>
          </a:xfrm>
          <a:prstGeom prst="wedgeRectCallout">
            <a:avLst>
              <a:gd name="adj1" fmla="val -2699"/>
              <a:gd name="adj2" fmla="val 82615"/>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u="sng" dirty="0">
                <a:solidFill>
                  <a:sysClr val="windowText" lastClr="000000"/>
                </a:solidFill>
                <a:latin typeface="Dreaming Outloud Pro" panose="03050502040302030504" pitchFamily="66" charset="0"/>
                <a:cs typeface="Dreaming Outloud Pro" panose="03050502040302030504" pitchFamily="66" charset="0"/>
              </a:rPr>
              <a:t>Top Tip </a:t>
            </a:r>
          </a:p>
          <a:p>
            <a:pPr algn="ctr"/>
            <a:r>
              <a:rPr lang="en-GB" sz="1800" dirty="0">
                <a:solidFill>
                  <a:sysClr val="windowText" lastClr="000000"/>
                </a:solidFill>
                <a:latin typeface="Dreaming Outloud Pro" panose="03050502040302030504" pitchFamily="66" charset="0"/>
                <a:cs typeface="Dreaming Outloud Pro" panose="03050502040302030504" pitchFamily="66" charset="0"/>
              </a:rPr>
              <a:t>If you don’t have balls, use rolled up socks or scrunched up paper.</a:t>
            </a:r>
          </a:p>
        </p:txBody>
      </p:sp>
      <p:pic>
        <p:nvPicPr>
          <p:cNvPr id="4098" name="Picture 2" descr="Ball in the Bucket">
            <a:extLst>
              <a:ext uri="{FF2B5EF4-FFF2-40B4-BE49-F238E27FC236}">
                <a16:creationId xmlns:a16="http://schemas.microsoft.com/office/drawing/2014/main" id="{741D236C-7AB1-1F62-BCE0-F42CC18C752D}"/>
              </a:ext>
            </a:extLst>
          </p:cNvPr>
          <p:cNvPicPr>
            <a:picLocks noChangeAspect="1" noChangeArrowheads="1"/>
          </p:cNvPicPr>
          <p:nvPr/>
        </p:nvPicPr>
        <p:blipFill rotWithShape="1">
          <a:blip r:embed="rId4">
            <a:graysc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4226" b="8494"/>
          <a:stretch/>
        </p:blipFill>
        <p:spPr bwMode="auto">
          <a:xfrm>
            <a:off x="3989836" y="2298927"/>
            <a:ext cx="4540538" cy="2983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290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378FE1-38D1-FB5C-EA6F-D3080A3A2D40}"/>
              </a:ext>
            </a:extLst>
          </p:cNvPr>
          <p:cNvSpPr/>
          <p:nvPr/>
        </p:nvSpPr>
        <p:spPr>
          <a:xfrm>
            <a:off x="-7466" y="-24068"/>
            <a:ext cx="12192000" cy="6882068"/>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9168C8A7-47D9-A4BB-7231-35FD649AEF3A}"/>
              </a:ext>
            </a:extLst>
          </p:cNvPr>
          <p:cNvSpPr txBox="1">
            <a:spLocks/>
          </p:cNvSpPr>
          <p:nvPr/>
        </p:nvSpPr>
        <p:spPr>
          <a:xfrm>
            <a:off x="340434" y="5645291"/>
            <a:ext cx="11496201" cy="9579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pPr algn="r"/>
            <a:endParaRPr lang="en-GB" sz="4000" b="1" dirty="0">
              <a:latin typeface="Dreaming Outloud Pro" panose="03050502040302030504" pitchFamily="66" charset="0"/>
              <a:cs typeface="Dreaming Outloud Pro" panose="03050502040302030504" pitchFamily="66" charset="0"/>
            </a:endParaRPr>
          </a:p>
        </p:txBody>
      </p:sp>
      <p:sp>
        <p:nvSpPr>
          <p:cNvPr id="9" name="Title 1">
            <a:extLst>
              <a:ext uri="{FF2B5EF4-FFF2-40B4-BE49-F238E27FC236}">
                <a16:creationId xmlns:a16="http://schemas.microsoft.com/office/drawing/2014/main" id="{A422FE63-9017-265A-61A4-EF1C6218FADD}"/>
              </a:ext>
            </a:extLst>
          </p:cNvPr>
          <p:cNvSpPr txBox="1">
            <a:spLocks/>
          </p:cNvSpPr>
          <p:nvPr/>
        </p:nvSpPr>
        <p:spPr>
          <a:xfrm rot="16200000">
            <a:off x="-3153669" y="4159055"/>
            <a:ext cx="7018067" cy="9579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Gross Motor Skills</a:t>
            </a:r>
          </a:p>
        </p:txBody>
      </p:sp>
      <p:sp>
        <p:nvSpPr>
          <p:cNvPr id="18" name="Oval 17">
            <a:extLst>
              <a:ext uri="{FF2B5EF4-FFF2-40B4-BE49-F238E27FC236}">
                <a16:creationId xmlns:a16="http://schemas.microsoft.com/office/drawing/2014/main" id="{2C8768F8-F01C-0777-7398-FB8D63CD038C}"/>
              </a:ext>
            </a:extLst>
          </p:cNvPr>
          <p:cNvSpPr/>
          <p:nvPr/>
        </p:nvSpPr>
        <p:spPr>
          <a:xfrm>
            <a:off x="2554044" y="170330"/>
            <a:ext cx="7313856" cy="6517339"/>
          </a:xfrm>
          <a:prstGeom prst="ellipse">
            <a:avLst/>
          </a:prstGeom>
          <a:solidFill>
            <a:schemeClr val="bg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62923CAC-90DE-9A7E-D79B-8566347795E5}"/>
              </a:ext>
            </a:extLst>
          </p:cNvPr>
          <p:cNvSpPr txBox="1">
            <a:spLocks/>
          </p:cNvSpPr>
          <p:nvPr/>
        </p:nvSpPr>
        <p:spPr>
          <a:xfrm rot="16200000">
            <a:off x="8301072" y="2982641"/>
            <a:ext cx="6744791"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Ideas for Parents and Carers</a:t>
            </a:r>
          </a:p>
        </p:txBody>
      </p:sp>
      <p:pic>
        <p:nvPicPr>
          <p:cNvPr id="5" name="Picture 4" descr="A red and green flame logo&#10;&#10;Description automatically generated">
            <a:extLst>
              <a:ext uri="{FF2B5EF4-FFF2-40B4-BE49-F238E27FC236}">
                <a16:creationId xmlns:a16="http://schemas.microsoft.com/office/drawing/2014/main" id="{C55A5CB5-C856-3AC1-6E1B-8BE64C32A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9122" y="397289"/>
            <a:ext cx="1381967" cy="987119"/>
          </a:xfrm>
          <a:prstGeom prst="rect">
            <a:avLst/>
          </a:prstGeom>
        </p:spPr>
      </p:pic>
      <p:sp>
        <p:nvSpPr>
          <p:cNvPr id="3" name="Rectangle 2">
            <a:extLst>
              <a:ext uri="{FF2B5EF4-FFF2-40B4-BE49-F238E27FC236}">
                <a16:creationId xmlns:a16="http://schemas.microsoft.com/office/drawing/2014/main" id="{CED96421-D21D-A0BD-8376-2D0F01E06C08}"/>
              </a:ext>
            </a:extLst>
          </p:cNvPr>
          <p:cNvSpPr/>
          <p:nvPr/>
        </p:nvSpPr>
        <p:spPr>
          <a:xfrm>
            <a:off x="3852966" y="5228732"/>
            <a:ext cx="4716009" cy="4367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Dreaming Outloud Pro" panose="03050502040302030504" pitchFamily="66" charset="0"/>
                <a:cs typeface="Dreaming Outloud Pro" panose="03050502040302030504" pitchFamily="66" charset="0"/>
              </a:rPr>
              <a:t>Balloon Tennis!</a:t>
            </a:r>
          </a:p>
          <a:p>
            <a:pPr algn="ctr"/>
            <a:endParaRPr lang="en-GB" sz="2000" dirty="0">
              <a:solidFill>
                <a:schemeClr val="tx1"/>
              </a:solidFill>
              <a:latin typeface="Dreaming Outloud Pro" panose="03050502040302030504" pitchFamily="66" charset="0"/>
              <a:cs typeface="Dreaming Outloud Pro" panose="03050502040302030504" pitchFamily="66" charset="0"/>
            </a:endParaRPr>
          </a:p>
          <a:p>
            <a:pPr algn="ctr"/>
            <a:r>
              <a:rPr lang="en-GB" sz="2000" dirty="0">
                <a:solidFill>
                  <a:schemeClr val="tx1"/>
                </a:solidFill>
                <a:latin typeface="Dreaming Outloud Pro" panose="03050502040302030504" pitchFamily="66" charset="0"/>
                <a:cs typeface="Dreaming Outloud Pro" panose="03050502040302030504" pitchFamily="66" charset="0"/>
              </a:rPr>
              <a:t> Always supervise balloon play and dispose of popped balloons immediately.  </a:t>
            </a:r>
            <a:endParaRPr lang="en-GB" sz="2000" kern="100" dirty="0">
              <a:solidFill>
                <a:schemeClr val="tx1"/>
              </a:solidFill>
              <a:effectLst/>
              <a:latin typeface="Dreaming Outloud Pro" panose="03050502040302030504" pitchFamily="66" charset="0"/>
              <a:ea typeface="Calibri" panose="020F0502020204030204" pitchFamily="34" charset="0"/>
              <a:cs typeface="Dreaming Outloud Pro" panose="03050502040302030504" pitchFamily="66" charset="0"/>
            </a:endParaRPr>
          </a:p>
        </p:txBody>
      </p:sp>
      <p:sp>
        <p:nvSpPr>
          <p:cNvPr id="6" name="Title 1">
            <a:extLst>
              <a:ext uri="{FF2B5EF4-FFF2-40B4-BE49-F238E27FC236}">
                <a16:creationId xmlns:a16="http://schemas.microsoft.com/office/drawing/2014/main" id="{24C82B26-EF5B-AD67-306F-ABEB847A0240}"/>
              </a:ext>
            </a:extLst>
          </p:cNvPr>
          <p:cNvSpPr txBox="1">
            <a:spLocks/>
          </p:cNvSpPr>
          <p:nvPr/>
        </p:nvSpPr>
        <p:spPr>
          <a:xfrm>
            <a:off x="3123109" y="4920058"/>
            <a:ext cx="4249241" cy="12711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500" dirty="0">
              <a:latin typeface="Dreaming Outloud Pro" panose="03050502040302030504" pitchFamily="66" charset="0"/>
              <a:cs typeface="Dreaming Outloud Pro" panose="03050502040302030504" pitchFamily="66" charset="0"/>
            </a:endParaRPr>
          </a:p>
        </p:txBody>
      </p:sp>
      <p:sp>
        <p:nvSpPr>
          <p:cNvPr id="12" name="Title 1">
            <a:extLst>
              <a:ext uri="{FF2B5EF4-FFF2-40B4-BE49-F238E27FC236}">
                <a16:creationId xmlns:a16="http://schemas.microsoft.com/office/drawing/2014/main" id="{2A5F11A4-F526-6DF3-97B9-6C7AAF47FE4B}"/>
              </a:ext>
            </a:extLst>
          </p:cNvPr>
          <p:cNvSpPr txBox="1">
            <a:spLocks/>
          </p:cNvSpPr>
          <p:nvPr/>
        </p:nvSpPr>
        <p:spPr>
          <a:xfrm>
            <a:off x="5197859" y="1211813"/>
            <a:ext cx="2181855"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latin typeface="Dreaming Outloud Pro" panose="03050502040302030504" pitchFamily="66" charset="0"/>
                <a:cs typeface="Dreaming Outloud Pro" panose="03050502040302030504" pitchFamily="66" charset="0"/>
              </a:rPr>
              <a:t>Let’s Play </a:t>
            </a:r>
          </a:p>
        </p:txBody>
      </p:sp>
      <p:pic>
        <p:nvPicPr>
          <p:cNvPr id="5122" name="Picture 2" descr="Paper Plate Balloon Tennis Game | Kids ...">
            <a:extLst>
              <a:ext uri="{FF2B5EF4-FFF2-40B4-BE49-F238E27FC236}">
                <a16:creationId xmlns:a16="http://schemas.microsoft.com/office/drawing/2014/main" id="{E5AA95BB-381C-ED7A-3D46-02CF8406F7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276" y="2134466"/>
            <a:ext cx="2587390" cy="258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553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378FE1-38D1-FB5C-EA6F-D3080A3A2D40}"/>
              </a:ext>
            </a:extLst>
          </p:cNvPr>
          <p:cNvSpPr/>
          <p:nvPr/>
        </p:nvSpPr>
        <p:spPr>
          <a:xfrm>
            <a:off x="0" y="0"/>
            <a:ext cx="12192000" cy="6882068"/>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9168C8A7-47D9-A4BB-7231-35FD649AEF3A}"/>
              </a:ext>
            </a:extLst>
          </p:cNvPr>
          <p:cNvSpPr txBox="1">
            <a:spLocks/>
          </p:cNvSpPr>
          <p:nvPr/>
        </p:nvSpPr>
        <p:spPr>
          <a:xfrm>
            <a:off x="340434" y="5645291"/>
            <a:ext cx="11496201" cy="9579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pPr algn="r"/>
            <a:endParaRPr lang="en-GB" sz="4000" b="1" dirty="0">
              <a:latin typeface="Dreaming Outloud Pro" panose="03050502040302030504" pitchFamily="66" charset="0"/>
              <a:cs typeface="Dreaming Outloud Pro" panose="03050502040302030504" pitchFamily="66" charset="0"/>
            </a:endParaRPr>
          </a:p>
        </p:txBody>
      </p:sp>
      <p:sp>
        <p:nvSpPr>
          <p:cNvPr id="8" name="Title 1">
            <a:extLst>
              <a:ext uri="{FF2B5EF4-FFF2-40B4-BE49-F238E27FC236}">
                <a16:creationId xmlns:a16="http://schemas.microsoft.com/office/drawing/2014/main" id="{B19E08B8-BA20-B342-53F6-DF9C821B429E}"/>
              </a:ext>
            </a:extLst>
          </p:cNvPr>
          <p:cNvSpPr txBox="1">
            <a:spLocks/>
          </p:cNvSpPr>
          <p:nvPr/>
        </p:nvSpPr>
        <p:spPr>
          <a:xfrm rot="16200000">
            <a:off x="7986737" y="2894083"/>
            <a:ext cx="7018067" cy="9579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Ideas for Parents and Carers</a:t>
            </a:r>
          </a:p>
        </p:txBody>
      </p:sp>
      <p:sp>
        <p:nvSpPr>
          <p:cNvPr id="9" name="Title 1">
            <a:extLst>
              <a:ext uri="{FF2B5EF4-FFF2-40B4-BE49-F238E27FC236}">
                <a16:creationId xmlns:a16="http://schemas.microsoft.com/office/drawing/2014/main" id="{A422FE63-9017-265A-61A4-EF1C6218FADD}"/>
              </a:ext>
            </a:extLst>
          </p:cNvPr>
          <p:cNvSpPr txBox="1">
            <a:spLocks/>
          </p:cNvSpPr>
          <p:nvPr/>
        </p:nvSpPr>
        <p:spPr>
          <a:xfrm rot="16200000">
            <a:off x="-3071055" y="1834835"/>
            <a:ext cx="7018067" cy="9579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Gross Motor Skills</a:t>
            </a:r>
          </a:p>
        </p:txBody>
      </p:sp>
      <p:sp>
        <p:nvSpPr>
          <p:cNvPr id="18" name="Oval 17">
            <a:extLst>
              <a:ext uri="{FF2B5EF4-FFF2-40B4-BE49-F238E27FC236}">
                <a16:creationId xmlns:a16="http://schemas.microsoft.com/office/drawing/2014/main" id="{2C8768F8-F01C-0777-7398-FB8D63CD038C}"/>
              </a:ext>
            </a:extLst>
          </p:cNvPr>
          <p:cNvSpPr/>
          <p:nvPr/>
        </p:nvSpPr>
        <p:spPr>
          <a:xfrm>
            <a:off x="2373583" y="118807"/>
            <a:ext cx="7751492" cy="6484386"/>
          </a:xfrm>
          <a:prstGeom prst="ellipse">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62923CAC-90DE-9A7E-D79B-8566347795E5}"/>
              </a:ext>
            </a:extLst>
          </p:cNvPr>
          <p:cNvSpPr txBox="1">
            <a:spLocks/>
          </p:cNvSpPr>
          <p:nvPr/>
        </p:nvSpPr>
        <p:spPr>
          <a:xfrm>
            <a:off x="2800350" y="1012992"/>
            <a:ext cx="6744791"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latin typeface="Dreaming Outloud Pro" panose="03050502040302030504" pitchFamily="66" charset="0"/>
                <a:cs typeface="Dreaming Outloud Pro" panose="03050502040302030504" pitchFamily="66" charset="0"/>
              </a:rPr>
              <a:t>Music</a:t>
            </a:r>
          </a:p>
        </p:txBody>
      </p:sp>
      <p:graphicFrame>
        <p:nvGraphicFramePr>
          <p:cNvPr id="16" name="Table 15">
            <a:extLst>
              <a:ext uri="{FF2B5EF4-FFF2-40B4-BE49-F238E27FC236}">
                <a16:creationId xmlns:a16="http://schemas.microsoft.com/office/drawing/2014/main" id="{FCEEDBDF-00B5-EB02-0E84-604DC919DA2C}"/>
              </a:ext>
            </a:extLst>
          </p:cNvPr>
          <p:cNvGraphicFramePr>
            <a:graphicFrameLocks noGrp="1"/>
          </p:cNvGraphicFramePr>
          <p:nvPr>
            <p:extLst>
              <p:ext uri="{D42A27DB-BD31-4B8C-83A1-F6EECF244321}">
                <p14:modId xmlns:p14="http://schemas.microsoft.com/office/powerpoint/2010/main" val="188678798"/>
              </p:ext>
            </p:extLst>
          </p:nvPr>
        </p:nvGraphicFramePr>
        <p:xfrm>
          <a:off x="2750021" y="1974393"/>
          <a:ext cx="6677025" cy="1051794"/>
        </p:xfrm>
        <a:graphic>
          <a:graphicData uri="http://schemas.openxmlformats.org/drawingml/2006/table">
            <a:tbl>
              <a:tblPr firstRow="1" firstCol="1" bandRow="1">
                <a:tableStyleId>{5C22544A-7EE6-4342-B048-85BDC9FD1C3A}</a:tableStyleId>
              </a:tblPr>
              <a:tblGrid>
                <a:gridCol w="6677025">
                  <a:extLst>
                    <a:ext uri="{9D8B030D-6E8A-4147-A177-3AD203B41FA5}">
                      <a16:colId xmlns:a16="http://schemas.microsoft.com/office/drawing/2014/main" val="3387652414"/>
                    </a:ext>
                  </a:extLst>
                </a:gridCol>
              </a:tblGrid>
              <a:tr h="1051794">
                <a:tc>
                  <a:txBody>
                    <a:bodyPr/>
                    <a:lstStyle/>
                    <a:p>
                      <a:pPr algn="ctr"/>
                      <a:r>
                        <a:rPr lang="en-GB" sz="2000" b="0" i="0" dirty="0">
                          <a:solidFill>
                            <a:schemeClr val="tx1"/>
                          </a:solidFill>
                          <a:effectLst/>
                          <a:latin typeface="Dreaming Outloud Pro" panose="03050502040302030504" pitchFamily="66" charset="0"/>
                          <a:cs typeface="Dreaming Outloud Pro" panose="03050502040302030504" pitchFamily="66" charset="0"/>
                        </a:rPr>
                        <a:t>Have you thought about performing nursery rhymes with actions or dancing to develop gross motor skills?</a:t>
                      </a:r>
                    </a:p>
                    <a:p>
                      <a:pPr algn="ctr"/>
                      <a:endParaRPr lang="en-GB" sz="2000" b="0" i="0" dirty="0">
                        <a:solidFill>
                          <a:schemeClr val="tx1"/>
                        </a:solidFill>
                        <a:effectLst/>
                        <a:latin typeface="Dreaming Outloud Pro" panose="03050502040302030504" pitchFamily="66" charset="0"/>
                        <a:cs typeface="Dreaming Outloud Pro" panose="03050502040302030504" pitchFamily="66" charset="0"/>
                      </a:endParaRPr>
                    </a:p>
                  </a:txBody>
                  <a:tcPr marL="63500" marR="63500" marT="63500" marB="63500">
                    <a:solidFill>
                      <a:schemeClr val="bg1"/>
                    </a:solidFill>
                  </a:tcPr>
                </a:tc>
                <a:extLst>
                  <a:ext uri="{0D108BD9-81ED-4DB2-BD59-A6C34878D82A}">
                    <a16:rowId xmlns:a16="http://schemas.microsoft.com/office/drawing/2014/main" val="4064672681"/>
                  </a:ext>
                </a:extLst>
              </a:tr>
            </a:tbl>
          </a:graphicData>
        </a:graphic>
      </p:graphicFrame>
      <p:pic>
        <p:nvPicPr>
          <p:cNvPr id="5" name="Picture 4" descr="A red and green flame logo&#10;&#10;Description automatically generated">
            <a:extLst>
              <a:ext uri="{FF2B5EF4-FFF2-40B4-BE49-F238E27FC236}">
                <a16:creationId xmlns:a16="http://schemas.microsoft.com/office/drawing/2014/main" id="{C55A5CB5-C856-3AC1-6E1B-8BE64C32A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4223" y="340661"/>
            <a:ext cx="1079595" cy="771139"/>
          </a:xfrm>
          <a:prstGeom prst="rect">
            <a:avLst/>
          </a:prstGeom>
        </p:spPr>
      </p:pic>
      <p:pic>
        <p:nvPicPr>
          <p:cNvPr id="6146" name="Picture 2" descr="214+ Thousand Children Marching Royalty-Free Images, Stock Photos &amp;  Pictures | Shutterstock">
            <a:extLst>
              <a:ext uri="{FF2B5EF4-FFF2-40B4-BE49-F238E27FC236}">
                <a16:creationId xmlns:a16="http://schemas.microsoft.com/office/drawing/2014/main" id="{D1DF8529-5223-7E4F-703A-3FE79C33F1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807" t="12859" r="19635" b="5474"/>
          <a:stretch/>
        </p:blipFill>
        <p:spPr bwMode="auto">
          <a:xfrm>
            <a:off x="5235500" y="2831308"/>
            <a:ext cx="1874489" cy="32271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Premium Vector | Cartoon happy little boy isolated vectors silhouettes">
            <a:extLst>
              <a:ext uri="{FF2B5EF4-FFF2-40B4-BE49-F238E27FC236}">
                <a16:creationId xmlns:a16="http://schemas.microsoft.com/office/drawing/2014/main" id="{312572EE-4FEB-C88A-EEBC-526F0BD45B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226" t="2483" r="1506" b="66307"/>
          <a:stretch/>
        </p:blipFill>
        <p:spPr bwMode="auto">
          <a:xfrm>
            <a:off x="2076530" y="4339889"/>
            <a:ext cx="1874489" cy="2140366"/>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3">
            <a:extLst>
              <a:ext uri="{FF2B5EF4-FFF2-40B4-BE49-F238E27FC236}">
                <a16:creationId xmlns:a16="http://schemas.microsoft.com/office/drawing/2014/main" id="{7E91058C-29AC-83AB-D683-1C9640D76D4A}"/>
              </a:ext>
            </a:extLst>
          </p:cNvPr>
          <p:cNvSpPr/>
          <p:nvPr/>
        </p:nvSpPr>
        <p:spPr>
          <a:xfrm>
            <a:off x="1508051" y="2578039"/>
            <a:ext cx="1751217" cy="1761850"/>
          </a:xfrm>
          <a:prstGeom prst="wedgeRectCallout">
            <a:avLst>
              <a:gd name="adj1" fmla="val -2699"/>
              <a:gd name="adj2" fmla="val 82615"/>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u="sng" dirty="0">
                <a:solidFill>
                  <a:sysClr val="windowText" lastClr="000000"/>
                </a:solidFill>
                <a:latin typeface="Dreaming Outloud Pro" panose="03050502040302030504" pitchFamily="66" charset="0"/>
                <a:cs typeface="Dreaming Outloud Pro" panose="03050502040302030504" pitchFamily="66" charset="0"/>
              </a:rPr>
              <a:t>Top Tip </a:t>
            </a:r>
          </a:p>
          <a:p>
            <a:pPr algn="ctr"/>
            <a:r>
              <a:rPr lang="en-GB" sz="1800" dirty="0">
                <a:solidFill>
                  <a:sysClr val="windowText" lastClr="000000"/>
                </a:solidFill>
                <a:latin typeface="Dreaming Outloud Pro" panose="03050502040302030504" pitchFamily="66" charset="0"/>
                <a:cs typeface="Dreaming Outloud Pro" panose="03050502040302030504" pitchFamily="66" charset="0"/>
              </a:rPr>
              <a:t>For the Grand Old Duke of York. March and bend up and down. </a:t>
            </a:r>
          </a:p>
        </p:txBody>
      </p:sp>
    </p:spTree>
    <p:extLst>
      <p:ext uri="{BB962C8B-B14F-4D97-AF65-F5344CB8AC3E}">
        <p14:creationId xmlns:p14="http://schemas.microsoft.com/office/powerpoint/2010/main" val="506794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378FE1-38D1-FB5C-EA6F-D3080A3A2D40}"/>
              </a:ext>
            </a:extLst>
          </p:cNvPr>
          <p:cNvSpPr/>
          <p:nvPr/>
        </p:nvSpPr>
        <p:spPr>
          <a:xfrm>
            <a:off x="-7466" y="-24068"/>
            <a:ext cx="12192000" cy="6882068"/>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9168C8A7-47D9-A4BB-7231-35FD649AEF3A}"/>
              </a:ext>
            </a:extLst>
          </p:cNvPr>
          <p:cNvSpPr txBox="1">
            <a:spLocks/>
          </p:cNvSpPr>
          <p:nvPr/>
        </p:nvSpPr>
        <p:spPr>
          <a:xfrm>
            <a:off x="340434" y="5645291"/>
            <a:ext cx="11496201" cy="9579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pPr algn="r"/>
            <a:endParaRPr lang="en-GB" sz="4000" b="1" dirty="0">
              <a:latin typeface="Dreaming Outloud Pro" panose="03050502040302030504" pitchFamily="66" charset="0"/>
              <a:cs typeface="Dreaming Outloud Pro" panose="03050502040302030504" pitchFamily="66" charset="0"/>
            </a:endParaRPr>
          </a:p>
        </p:txBody>
      </p:sp>
      <p:sp>
        <p:nvSpPr>
          <p:cNvPr id="9" name="Title 1">
            <a:extLst>
              <a:ext uri="{FF2B5EF4-FFF2-40B4-BE49-F238E27FC236}">
                <a16:creationId xmlns:a16="http://schemas.microsoft.com/office/drawing/2014/main" id="{A422FE63-9017-265A-61A4-EF1C6218FADD}"/>
              </a:ext>
            </a:extLst>
          </p:cNvPr>
          <p:cNvSpPr txBox="1">
            <a:spLocks/>
          </p:cNvSpPr>
          <p:nvPr/>
        </p:nvSpPr>
        <p:spPr>
          <a:xfrm rot="16200000">
            <a:off x="-3153669" y="4159055"/>
            <a:ext cx="7018067" cy="9579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Gross Motor Skills</a:t>
            </a:r>
          </a:p>
        </p:txBody>
      </p:sp>
      <p:sp>
        <p:nvSpPr>
          <p:cNvPr id="18" name="Oval 17">
            <a:extLst>
              <a:ext uri="{FF2B5EF4-FFF2-40B4-BE49-F238E27FC236}">
                <a16:creationId xmlns:a16="http://schemas.microsoft.com/office/drawing/2014/main" id="{2C8768F8-F01C-0777-7398-FB8D63CD038C}"/>
              </a:ext>
            </a:extLst>
          </p:cNvPr>
          <p:cNvSpPr/>
          <p:nvPr/>
        </p:nvSpPr>
        <p:spPr>
          <a:xfrm>
            <a:off x="2554044" y="170330"/>
            <a:ext cx="7313856" cy="6517339"/>
          </a:xfrm>
          <a:prstGeom prst="ellipse">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https://www.youtube.com/watch?v=KAT5NiWHFIU</a:t>
            </a:r>
          </a:p>
        </p:txBody>
      </p:sp>
      <p:sp>
        <p:nvSpPr>
          <p:cNvPr id="15" name="Title 1">
            <a:extLst>
              <a:ext uri="{FF2B5EF4-FFF2-40B4-BE49-F238E27FC236}">
                <a16:creationId xmlns:a16="http://schemas.microsoft.com/office/drawing/2014/main" id="{62923CAC-90DE-9A7E-D79B-8566347795E5}"/>
              </a:ext>
            </a:extLst>
          </p:cNvPr>
          <p:cNvSpPr txBox="1">
            <a:spLocks/>
          </p:cNvSpPr>
          <p:nvPr/>
        </p:nvSpPr>
        <p:spPr>
          <a:xfrm rot="16200000">
            <a:off x="8301072" y="2982641"/>
            <a:ext cx="6744791"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Ideas for Parents and Carers</a:t>
            </a:r>
          </a:p>
        </p:txBody>
      </p:sp>
      <p:pic>
        <p:nvPicPr>
          <p:cNvPr id="5" name="Picture 4" descr="A red and green flame logo&#10;&#10;Description automatically generated">
            <a:extLst>
              <a:ext uri="{FF2B5EF4-FFF2-40B4-BE49-F238E27FC236}">
                <a16:creationId xmlns:a16="http://schemas.microsoft.com/office/drawing/2014/main" id="{C55A5CB5-C856-3AC1-6E1B-8BE64C32A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824" y="498096"/>
            <a:ext cx="1381967" cy="987119"/>
          </a:xfrm>
          <a:prstGeom prst="rect">
            <a:avLst/>
          </a:prstGeom>
        </p:spPr>
      </p:pic>
      <p:sp>
        <p:nvSpPr>
          <p:cNvPr id="3" name="Rectangle 2">
            <a:extLst>
              <a:ext uri="{FF2B5EF4-FFF2-40B4-BE49-F238E27FC236}">
                <a16:creationId xmlns:a16="http://schemas.microsoft.com/office/drawing/2014/main" id="{CED96421-D21D-A0BD-8376-2D0F01E06C08}"/>
              </a:ext>
            </a:extLst>
          </p:cNvPr>
          <p:cNvSpPr/>
          <p:nvPr/>
        </p:nvSpPr>
        <p:spPr>
          <a:xfrm>
            <a:off x="4069184" y="5051329"/>
            <a:ext cx="4249241" cy="9579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500" dirty="0">
                <a:solidFill>
                  <a:schemeClr val="tx1"/>
                </a:solidFill>
                <a:latin typeface="Dreaming Outloud Pro" panose="03050502040302030504" pitchFamily="66" charset="0"/>
                <a:cs typeface="Dreaming Outloud Pro" panose="03050502040302030504" pitchFamily="66" charset="0"/>
              </a:rPr>
              <a:t>Click here for the video link: </a:t>
            </a:r>
          </a:p>
          <a:p>
            <a:pPr algn="ctr"/>
            <a:r>
              <a:rPr lang="en-GB" sz="1500" dirty="0">
                <a:solidFill>
                  <a:schemeClr val="tx1"/>
                </a:solidFill>
                <a:latin typeface="Dreaming Outloud Pro" panose="03050502040302030504" pitchFamily="66" charset="0"/>
                <a:cs typeface="Dreaming Outloud Pro" panose="03050502040302030504" pitchFamily="66" charset="0"/>
              </a:rPr>
              <a:t>https://www.youtube.com/watch?v=KAT5NiWHFIU</a:t>
            </a:r>
            <a:endParaRPr lang="en-GB" sz="1500" kern="100" dirty="0">
              <a:solidFill>
                <a:schemeClr val="tx1"/>
              </a:solidFill>
              <a:effectLst/>
              <a:latin typeface="Dreaming Outloud Pro" panose="03050502040302030504" pitchFamily="66" charset="0"/>
              <a:ea typeface="Calibri" panose="020F0502020204030204" pitchFamily="34" charset="0"/>
              <a:cs typeface="Dreaming Outloud Pro" panose="03050502040302030504" pitchFamily="66" charset="0"/>
            </a:endParaRPr>
          </a:p>
        </p:txBody>
      </p:sp>
      <p:sp>
        <p:nvSpPr>
          <p:cNvPr id="6" name="Title 1">
            <a:extLst>
              <a:ext uri="{FF2B5EF4-FFF2-40B4-BE49-F238E27FC236}">
                <a16:creationId xmlns:a16="http://schemas.microsoft.com/office/drawing/2014/main" id="{24C82B26-EF5B-AD67-306F-ABEB847A0240}"/>
              </a:ext>
            </a:extLst>
          </p:cNvPr>
          <p:cNvSpPr txBox="1">
            <a:spLocks/>
          </p:cNvSpPr>
          <p:nvPr/>
        </p:nvSpPr>
        <p:spPr>
          <a:xfrm>
            <a:off x="3123109" y="4920058"/>
            <a:ext cx="4249241" cy="12711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500" dirty="0">
              <a:latin typeface="Dreaming Outloud Pro" panose="03050502040302030504" pitchFamily="66" charset="0"/>
              <a:cs typeface="Dreaming Outloud Pro" panose="03050502040302030504" pitchFamily="66" charset="0"/>
            </a:endParaRPr>
          </a:p>
        </p:txBody>
      </p:sp>
      <p:sp>
        <p:nvSpPr>
          <p:cNvPr id="12" name="Title 1">
            <a:extLst>
              <a:ext uri="{FF2B5EF4-FFF2-40B4-BE49-F238E27FC236}">
                <a16:creationId xmlns:a16="http://schemas.microsoft.com/office/drawing/2014/main" id="{2A5F11A4-F526-6DF3-97B9-6C7AAF47FE4B}"/>
              </a:ext>
            </a:extLst>
          </p:cNvPr>
          <p:cNvSpPr txBox="1">
            <a:spLocks/>
          </p:cNvSpPr>
          <p:nvPr/>
        </p:nvSpPr>
        <p:spPr>
          <a:xfrm>
            <a:off x="5120044" y="1378255"/>
            <a:ext cx="2181855"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latin typeface="Dreaming Outloud Pro" panose="03050502040302030504" pitchFamily="66" charset="0"/>
                <a:cs typeface="Dreaming Outloud Pro" panose="03050502040302030504" pitchFamily="66" charset="0"/>
              </a:rPr>
              <a:t>Let’s Play </a:t>
            </a:r>
          </a:p>
        </p:txBody>
      </p:sp>
      <p:pic>
        <p:nvPicPr>
          <p:cNvPr id="4" name="Picture 3">
            <a:extLst>
              <a:ext uri="{FF2B5EF4-FFF2-40B4-BE49-F238E27FC236}">
                <a16:creationId xmlns:a16="http://schemas.microsoft.com/office/drawing/2014/main" id="{4E5273C6-406D-3FB3-9A09-9274A08FE509}"/>
              </a:ext>
            </a:extLst>
          </p:cNvPr>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5300"/>
                    </a14:imgEffect>
                    <a14:imgEffect>
                      <a14:saturation sat="0"/>
                    </a14:imgEffect>
                  </a14:imgLayer>
                </a14:imgProps>
              </a:ext>
            </a:extLst>
          </a:blip>
          <a:srcRect l="19062" t="24861" r="55336" b="30913"/>
          <a:stretch/>
        </p:blipFill>
        <p:spPr>
          <a:xfrm>
            <a:off x="4812999" y="2255304"/>
            <a:ext cx="2795944" cy="2716903"/>
          </a:xfrm>
          <a:prstGeom prst="rect">
            <a:avLst/>
          </a:prstGeom>
        </p:spPr>
      </p:pic>
    </p:spTree>
    <p:extLst>
      <p:ext uri="{BB962C8B-B14F-4D97-AF65-F5344CB8AC3E}">
        <p14:creationId xmlns:p14="http://schemas.microsoft.com/office/powerpoint/2010/main" val="356589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378FE1-38D1-FB5C-EA6F-D3080A3A2D40}"/>
              </a:ext>
            </a:extLst>
          </p:cNvPr>
          <p:cNvSpPr/>
          <p:nvPr/>
        </p:nvSpPr>
        <p:spPr>
          <a:xfrm>
            <a:off x="-7466" y="-24068"/>
            <a:ext cx="12192000" cy="6882068"/>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9168C8A7-47D9-A4BB-7231-35FD649AEF3A}"/>
              </a:ext>
            </a:extLst>
          </p:cNvPr>
          <p:cNvSpPr txBox="1">
            <a:spLocks/>
          </p:cNvSpPr>
          <p:nvPr/>
        </p:nvSpPr>
        <p:spPr>
          <a:xfrm>
            <a:off x="340434" y="5645291"/>
            <a:ext cx="11496201" cy="9579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pPr algn="r"/>
            <a:endParaRPr lang="en-GB" sz="4000" b="1" dirty="0">
              <a:latin typeface="Dreaming Outloud Pro" panose="03050502040302030504" pitchFamily="66" charset="0"/>
              <a:cs typeface="Dreaming Outloud Pro" panose="03050502040302030504" pitchFamily="66" charset="0"/>
            </a:endParaRPr>
          </a:p>
        </p:txBody>
      </p:sp>
      <p:sp>
        <p:nvSpPr>
          <p:cNvPr id="9" name="Title 1">
            <a:extLst>
              <a:ext uri="{FF2B5EF4-FFF2-40B4-BE49-F238E27FC236}">
                <a16:creationId xmlns:a16="http://schemas.microsoft.com/office/drawing/2014/main" id="{A422FE63-9017-265A-61A4-EF1C6218FADD}"/>
              </a:ext>
            </a:extLst>
          </p:cNvPr>
          <p:cNvSpPr txBox="1">
            <a:spLocks/>
          </p:cNvSpPr>
          <p:nvPr/>
        </p:nvSpPr>
        <p:spPr>
          <a:xfrm rot="16200000">
            <a:off x="-3153669" y="4159055"/>
            <a:ext cx="7018067" cy="9579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Gross Motor Skills</a:t>
            </a:r>
          </a:p>
        </p:txBody>
      </p:sp>
      <p:sp>
        <p:nvSpPr>
          <p:cNvPr id="18" name="Oval 17">
            <a:extLst>
              <a:ext uri="{FF2B5EF4-FFF2-40B4-BE49-F238E27FC236}">
                <a16:creationId xmlns:a16="http://schemas.microsoft.com/office/drawing/2014/main" id="{2C8768F8-F01C-0777-7398-FB8D63CD038C}"/>
              </a:ext>
            </a:extLst>
          </p:cNvPr>
          <p:cNvSpPr/>
          <p:nvPr/>
        </p:nvSpPr>
        <p:spPr>
          <a:xfrm>
            <a:off x="2554044" y="170330"/>
            <a:ext cx="7313856" cy="6517339"/>
          </a:xfrm>
          <a:prstGeom prst="ellipse">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62923CAC-90DE-9A7E-D79B-8566347795E5}"/>
              </a:ext>
            </a:extLst>
          </p:cNvPr>
          <p:cNvSpPr txBox="1">
            <a:spLocks/>
          </p:cNvSpPr>
          <p:nvPr/>
        </p:nvSpPr>
        <p:spPr>
          <a:xfrm rot="16200000">
            <a:off x="8215233" y="2998157"/>
            <a:ext cx="6744791"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Ideas for Parents and Carers</a:t>
            </a:r>
          </a:p>
        </p:txBody>
      </p:sp>
      <p:pic>
        <p:nvPicPr>
          <p:cNvPr id="5" name="Picture 4" descr="A red and green flame logo&#10;&#10;Description automatically generated">
            <a:extLst>
              <a:ext uri="{FF2B5EF4-FFF2-40B4-BE49-F238E27FC236}">
                <a16:creationId xmlns:a16="http://schemas.microsoft.com/office/drawing/2014/main" id="{C55A5CB5-C856-3AC1-6E1B-8BE64C32A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8220" y="409581"/>
            <a:ext cx="1381967" cy="987119"/>
          </a:xfrm>
          <a:prstGeom prst="rect">
            <a:avLst/>
          </a:prstGeom>
        </p:spPr>
      </p:pic>
      <p:sp>
        <p:nvSpPr>
          <p:cNvPr id="6" name="Title 1">
            <a:extLst>
              <a:ext uri="{FF2B5EF4-FFF2-40B4-BE49-F238E27FC236}">
                <a16:creationId xmlns:a16="http://schemas.microsoft.com/office/drawing/2014/main" id="{24C82B26-EF5B-AD67-306F-ABEB847A0240}"/>
              </a:ext>
            </a:extLst>
          </p:cNvPr>
          <p:cNvSpPr txBox="1">
            <a:spLocks/>
          </p:cNvSpPr>
          <p:nvPr/>
        </p:nvSpPr>
        <p:spPr>
          <a:xfrm>
            <a:off x="3123109" y="4920058"/>
            <a:ext cx="4249241" cy="12711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500" dirty="0">
              <a:latin typeface="Dreaming Outloud Pro" panose="03050502040302030504" pitchFamily="66" charset="0"/>
              <a:cs typeface="Dreaming Outloud Pro" panose="03050502040302030504" pitchFamily="66" charset="0"/>
            </a:endParaRPr>
          </a:p>
        </p:txBody>
      </p:sp>
      <p:pic>
        <p:nvPicPr>
          <p:cNvPr id="4106" name="Picture 10" descr="Premium Vector | Cartoon happy little boy isolated vectors silhouettes">
            <a:extLst>
              <a:ext uri="{FF2B5EF4-FFF2-40B4-BE49-F238E27FC236}">
                <a16:creationId xmlns:a16="http://schemas.microsoft.com/office/drawing/2014/main" id="{2681DCB7-F20E-1A1D-C96D-1E9F5AEB78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226" t="2483" r="1506" b="66307"/>
          <a:stretch/>
        </p:blipFill>
        <p:spPr bwMode="auto">
          <a:xfrm>
            <a:off x="1851187" y="3935294"/>
            <a:ext cx="1874489" cy="2140366"/>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6">
            <a:extLst>
              <a:ext uri="{FF2B5EF4-FFF2-40B4-BE49-F238E27FC236}">
                <a16:creationId xmlns:a16="http://schemas.microsoft.com/office/drawing/2014/main" id="{A24AEE31-A4C7-E59D-BA65-3882E4915D75}"/>
              </a:ext>
            </a:extLst>
          </p:cNvPr>
          <p:cNvSpPr/>
          <p:nvPr/>
        </p:nvSpPr>
        <p:spPr>
          <a:xfrm>
            <a:off x="1353125" y="2277944"/>
            <a:ext cx="1680800" cy="1657350"/>
          </a:xfrm>
          <a:prstGeom prst="wedgeRectCallout">
            <a:avLst>
              <a:gd name="adj1" fmla="val -2699"/>
              <a:gd name="adj2" fmla="val 82615"/>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u="sng" dirty="0">
                <a:solidFill>
                  <a:sysClr val="windowText" lastClr="000000"/>
                </a:solidFill>
                <a:latin typeface="Dreaming Outloud Pro" panose="03050502040302030504" pitchFamily="66" charset="0"/>
                <a:cs typeface="Dreaming Outloud Pro" panose="03050502040302030504" pitchFamily="66" charset="0"/>
              </a:rPr>
              <a:t>Top Tip </a:t>
            </a:r>
          </a:p>
          <a:p>
            <a:pPr algn="ctr"/>
            <a:r>
              <a:rPr lang="en-GB" dirty="0">
                <a:solidFill>
                  <a:sysClr val="windowText" lastClr="000000"/>
                </a:solidFill>
                <a:latin typeface="Dreaming Outloud Pro" panose="03050502040302030504" pitchFamily="66" charset="0"/>
                <a:cs typeface="Dreaming Outloud Pro" panose="03050502040302030504" pitchFamily="66" charset="0"/>
              </a:rPr>
              <a:t>Progress to landing on two feet balanced. </a:t>
            </a:r>
            <a:endParaRPr lang="en-GB" sz="1800" dirty="0">
              <a:solidFill>
                <a:sysClr val="windowText" lastClr="000000"/>
              </a:solidFill>
              <a:latin typeface="Dreaming Outloud Pro" panose="03050502040302030504" pitchFamily="66" charset="0"/>
              <a:cs typeface="Dreaming Outloud Pro" panose="03050502040302030504" pitchFamily="66" charset="0"/>
            </a:endParaRPr>
          </a:p>
        </p:txBody>
      </p:sp>
      <p:sp>
        <p:nvSpPr>
          <p:cNvPr id="12" name="Title 1">
            <a:extLst>
              <a:ext uri="{FF2B5EF4-FFF2-40B4-BE49-F238E27FC236}">
                <a16:creationId xmlns:a16="http://schemas.microsoft.com/office/drawing/2014/main" id="{2A5F11A4-F526-6DF3-97B9-6C7AAF47FE4B}"/>
              </a:ext>
            </a:extLst>
          </p:cNvPr>
          <p:cNvSpPr txBox="1">
            <a:spLocks/>
          </p:cNvSpPr>
          <p:nvPr/>
        </p:nvSpPr>
        <p:spPr>
          <a:xfrm>
            <a:off x="5120044" y="1145310"/>
            <a:ext cx="2181855"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latin typeface="Dreaming Outloud Pro" panose="03050502040302030504" pitchFamily="66" charset="0"/>
                <a:cs typeface="Dreaming Outloud Pro" panose="03050502040302030504" pitchFamily="66" charset="0"/>
              </a:rPr>
              <a:t>Let’s Play </a:t>
            </a:r>
          </a:p>
        </p:txBody>
      </p:sp>
      <p:pic>
        <p:nvPicPr>
          <p:cNvPr id="21" name="Picture 20">
            <a:extLst>
              <a:ext uri="{FF2B5EF4-FFF2-40B4-BE49-F238E27FC236}">
                <a16:creationId xmlns:a16="http://schemas.microsoft.com/office/drawing/2014/main" id="{89CEFD25-2E5D-9F5F-6BC5-D86CFBA5AE11}"/>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11837" t="13642" r="22812" b="13333"/>
          <a:stretch/>
        </p:blipFill>
        <p:spPr>
          <a:xfrm>
            <a:off x="4286562" y="2252876"/>
            <a:ext cx="3791670" cy="2383281"/>
          </a:xfrm>
          <a:prstGeom prst="rect">
            <a:avLst/>
          </a:prstGeom>
        </p:spPr>
      </p:pic>
      <p:sp>
        <p:nvSpPr>
          <p:cNvPr id="22" name="Rectangle 21">
            <a:extLst>
              <a:ext uri="{FF2B5EF4-FFF2-40B4-BE49-F238E27FC236}">
                <a16:creationId xmlns:a16="http://schemas.microsoft.com/office/drawing/2014/main" id="{44406E1C-C14B-75CE-D332-6DDBEE923589}"/>
              </a:ext>
            </a:extLst>
          </p:cNvPr>
          <p:cNvSpPr/>
          <p:nvPr/>
        </p:nvSpPr>
        <p:spPr>
          <a:xfrm>
            <a:off x="3841797" y="4972535"/>
            <a:ext cx="4614814" cy="8377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500" dirty="0">
                <a:solidFill>
                  <a:schemeClr val="tx1"/>
                </a:solidFill>
                <a:latin typeface="Dreaming Outloud Pro" panose="03050502040302030504" pitchFamily="66" charset="0"/>
                <a:cs typeface="Dreaming Outloud Pro" panose="03050502040302030504" pitchFamily="66" charset="0"/>
              </a:rPr>
              <a:t>Click here for the video link:</a:t>
            </a:r>
          </a:p>
          <a:p>
            <a:pPr algn="ctr"/>
            <a:r>
              <a:rPr lang="en-GB" sz="1600" dirty="0">
                <a:latin typeface="Dreaming Outloud Pro" panose="03050502040302030504" pitchFamily="66" charset="0"/>
                <a:cs typeface="Dreaming Outloud Pro" panose="03050502040302030504" pitchFamily="66" charset="0"/>
                <a:hlinkClick r:id="rId6"/>
              </a:rPr>
              <a:t>Jumping game | pe games and activities for kids | Primary school and elementary school</a:t>
            </a:r>
            <a:r>
              <a:rPr lang="en-GB" sz="1500" dirty="0">
                <a:solidFill>
                  <a:schemeClr val="tx1"/>
                </a:solidFill>
                <a:latin typeface="Dreaming Outloud Pro" panose="03050502040302030504" pitchFamily="66" charset="0"/>
                <a:cs typeface="Dreaming Outloud Pro" panose="03050502040302030504" pitchFamily="66" charset="0"/>
              </a:rPr>
              <a:t> </a:t>
            </a:r>
          </a:p>
        </p:txBody>
      </p:sp>
    </p:spTree>
    <p:extLst>
      <p:ext uri="{BB962C8B-B14F-4D97-AF65-F5344CB8AC3E}">
        <p14:creationId xmlns:p14="http://schemas.microsoft.com/office/powerpoint/2010/main" val="1875361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378FE1-38D1-FB5C-EA6F-D3080A3A2D40}"/>
              </a:ext>
            </a:extLst>
          </p:cNvPr>
          <p:cNvSpPr/>
          <p:nvPr/>
        </p:nvSpPr>
        <p:spPr>
          <a:xfrm>
            <a:off x="-7466" y="-24068"/>
            <a:ext cx="12192000" cy="6882068"/>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9168C8A7-47D9-A4BB-7231-35FD649AEF3A}"/>
              </a:ext>
            </a:extLst>
          </p:cNvPr>
          <p:cNvSpPr txBox="1">
            <a:spLocks/>
          </p:cNvSpPr>
          <p:nvPr/>
        </p:nvSpPr>
        <p:spPr>
          <a:xfrm>
            <a:off x="340434" y="5645291"/>
            <a:ext cx="11496201" cy="9579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pPr algn="r"/>
            <a:endParaRPr lang="en-GB" sz="4000" b="1" dirty="0">
              <a:latin typeface="Dreaming Outloud Pro" panose="03050502040302030504" pitchFamily="66" charset="0"/>
              <a:cs typeface="Dreaming Outloud Pro" panose="03050502040302030504" pitchFamily="66" charset="0"/>
            </a:endParaRPr>
          </a:p>
        </p:txBody>
      </p:sp>
      <p:sp>
        <p:nvSpPr>
          <p:cNvPr id="9" name="Title 1">
            <a:extLst>
              <a:ext uri="{FF2B5EF4-FFF2-40B4-BE49-F238E27FC236}">
                <a16:creationId xmlns:a16="http://schemas.microsoft.com/office/drawing/2014/main" id="{A422FE63-9017-265A-61A4-EF1C6218FADD}"/>
              </a:ext>
            </a:extLst>
          </p:cNvPr>
          <p:cNvSpPr txBox="1">
            <a:spLocks/>
          </p:cNvSpPr>
          <p:nvPr/>
        </p:nvSpPr>
        <p:spPr>
          <a:xfrm rot="16200000">
            <a:off x="-3153669" y="4159055"/>
            <a:ext cx="7018067" cy="9579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Gross Motor Skills</a:t>
            </a:r>
          </a:p>
        </p:txBody>
      </p:sp>
      <p:sp>
        <p:nvSpPr>
          <p:cNvPr id="18" name="Oval 17">
            <a:extLst>
              <a:ext uri="{FF2B5EF4-FFF2-40B4-BE49-F238E27FC236}">
                <a16:creationId xmlns:a16="http://schemas.microsoft.com/office/drawing/2014/main" id="{2C8768F8-F01C-0777-7398-FB8D63CD038C}"/>
              </a:ext>
            </a:extLst>
          </p:cNvPr>
          <p:cNvSpPr/>
          <p:nvPr/>
        </p:nvSpPr>
        <p:spPr>
          <a:xfrm>
            <a:off x="2373784" y="170329"/>
            <a:ext cx="7313856" cy="6517339"/>
          </a:xfrm>
          <a:prstGeom prst="ellipse">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62923CAC-90DE-9A7E-D79B-8566347795E5}"/>
              </a:ext>
            </a:extLst>
          </p:cNvPr>
          <p:cNvSpPr txBox="1">
            <a:spLocks/>
          </p:cNvSpPr>
          <p:nvPr/>
        </p:nvSpPr>
        <p:spPr>
          <a:xfrm rot="16200000">
            <a:off x="8301072" y="2982641"/>
            <a:ext cx="6744791"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Ideas for Parents and Carers</a:t>
            </a:r>
          </a:p>
        </p:txBody>
      </p:sp>
      <p:pic>
        <p:nvPicPr>
          <p:cNvPr id="5" name="Picture 4" descr="A red and green flame logo&#10;&#10;Description automatically generated">
            <a:extLst>
              <a:ext uri="{FF2B5EF4-FFF2-40B4-BE49-F238E27FC236}">
                <a16:creationId xmlns:a16="http://schemas.microsoft.com/office/drawing/2014/main" id="{C55A5CB5-C856-3AC1-6E1B-8BE64C32A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5889" y="498096"/>
            <a:ext cx="1381967" cy="987119"/>
          </a:xfrm>
          <a:prstGeom prst="rect">
            <a:avLst/>
          </a:prstGeom>
        </p:spPr>
      </p:pic>
      <p:sp>
        <p:nvSpPr>
          <p:cNvPr id="6" name="Title 1">
            <a:extLst>
              <a:ext uri="{FF2B5EF4-FFF2-40B4-BE49-F238E27FC236}">
                <a16:creationId xmlns:a16="http://schemas.microsoft.com/office/drawing/2014/main" id="{24C82B26-EF5B-AD67-306F-ABEB847A0240}"/>
              </a:ext>
            </a:extLst>
          </p:cNvPr>
          <p:cNvSpPr txBox="1">
            <a:spLocks/>
          </p:cNvSpPr>
          <p:nvPr/>
        </p:nvSpPr>
        <p:spPr>
          <a:xfrm>
            <a:off x="3123109" y="4920058"/>
            <a:ext cx="4249241" cy="12711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500" dirty="0">
              <a:latin typeface="Dreaming Outloud Pro" panose="03050502040302030504" pitchFamily="66" charset="0"/>
              <a:cs typeface="Dreaming Outloud Pro" panose="03050502040302030504" pitchFamily="66" charset="0"/>
            </a:endParaRPr>
          </a:p>
        </p:txBody>
      </p:sp>
      <p:sp>
        <p:nvSpPr>
          <p:cNvPr id="12" name="Title 1">
            <a:extLst>
              <a:ext uri="{FF2B5EF4-FFF2-40B4-BE49-F238E27FC236}">
                <a16:creationId xmlns:a16="http://schemas.microsoft.com/office/drawing/2014/main" id="{2A5F11A4-F526-6DF3-97B9-6C7AAF47FE4B}"/>
              </a:ext>
            </a:extLst>
          </p:cNvPr>
          <p:cNvSpPr txBox="1">
            <a:spLocks/>
          </p:cNvSpPr>
          <p:nvPr/>
        </p:nvSpPr>
        <p:spPr>
          <a:xfrm>
            <a:off x="4974626" y="1310334"/>
            <a:ext cx="2181855"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latin typeface="Dreaming Outloud Pro" panose="03050502040302030504" pitchFamily="66" charset="0"/>
                <a:cs typeface="Dreaming Outloud Pro" panose="03050502040302030504" pitchFamily="66" charset="0"/>
              </a:rPr>
              <a:t>Let’s Play </a:t>
            </a:r>
          </a:p>
        </p:txBody>
      </p:sp>
      <p:sp>
        <p:nvSpPr>
          <p:cNvPr id="22" name="Rectangle 21">
            <a:extLst>
              <a:ext uri="{FF2B5EF4-FFF2-40B4-BE49-F238E27FC236}">
                <a16:creationId xmlns:a16="http://schemas.microsoft.com/office/drawing/2014/main" id="{44406E1C-C14B-75CE-D332-6DDBEE923589}"/>
              </a:ext>
            </a:extLst>
          </p:cNvPr>
          <p:cNvSpPr/>
          <p:nvPr/>
        </p:nvSpPr>
        <p:spPr>
          <a:xfrm>
            <a:off x="4029897" y="5166340"/>
            <a:ext cx="4001631" cy="9579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500" dirty="0">
                <a:solidFill>
                  <a:schemeClr val="tx1"/>
                </a:solidFill>
                <a:latin typeface="Dreaming Outloud Pro" panose="03050502040302030504" pitchFamily="66" charset="0"/>
                <a:cs typeface="Dreaming Outloud Pro" panose="03050502040302030504" pitchFamily="66" charset="0"/>
              </a:rPr>
              <a:t>Click here for the video link: </a:t>
            </a:r>
            <a:r>
              <a:rPr lang="en-GB" sz="1500" dirty="0">
                <a:solidFill>
                  <a:schemeClr val="tx1"/>
                </a:solidFill>
                <a:latin typeface="Dreaming Outloud Pro" panose="03050502040302030504" pitchFamily="66" charset="0"/>
                <a:cs typeface="Dreaming Outloud Pro" panose="03050502040302030504" pitchFamily="66" charset="0"/>
                <a:hlinkClick r:id="rId3">
                  <a:extLst>
                    <a:ext uri="{A12FA001-AC4F-418D-AE19-62706E023703}">
                      <ahyp:hlinkClr xmlns:ahyp="http://schemas.microsoft.com/office/drawing/2018/hyperlinkcolor" val="tx"/>
                    </a:ext>
                  </a:extLst>
                </a:hlinkClick>
              </a:rPr>
              <a:t>Fun indoor activities to develop your child’s balance and much </a:t>
            </a:r>
            <a:r>
              <a:rPr lang="en-GB" sz="1500" dirty="0" err="1">
                <a:solidFill>
                  <a:schemeClr val="tx1"/>
                </a:solidFill>
                <a:latin typeface="Dreaming Outloud Pro" panose="03050502040302030504" pitchFamily="66" charset="0"/>
                <a:cs typeface="Dreaming Outloud Pro" panose="03050502040302030504" pitchFamily="66" charset="0"/>
                <a:hlinkClick r:id="rId3">
                  <a:extLst>
                    <a:ext uri="{A12FA001-AC4F-418D-AE19-62706E023703}">
                      <ahyp:hlinkClr xmlns:ahyp="http://schemas.microsoft.com/office/drawing/2018/hyperlinkcolor" val="tx"/>
                    </a:ext>
                  </a:extLst>
                </a:hlinkClick>
              </a:rPr>
              <a:t>more!Video</a:t>
            </a:r>
            <a:r>
              <a:rPr lang="en-GB" sz="1500" dirty="0">
                <a:solidFill>
                  <a:schemeClr val="tx1"/>
                </a:solidFill>
                <a:latin typeface="Dreaming Outloud Pro" panose="03050502040302030504" pitchFamily="66" charset="0"/>
                <a:cs typeface="Dreaming Outloud Pro" panose="03050502040302030504" pitchFamily="66" charset="0"/>
                <a:hlinkClick r:id="rId3">
                  <a:extLst>
                    <a:ext uri="{A12FA001-AC4F-418D-AE19-62706E023703}">
                      <ahyp:hlinkClr xmlns:ahyp="http://schemas.microsoft.com/office/drawing/2018/hyperlinkcolor" val="tx"/>
                    </a:ext>
                  </a:extLst>
                </a:hlinkClick>
              </a:rPr>
              <a:t> courtesy @maanviandme3657</a:t>
            </a:r>
            <a:r>
              <a:rPr lang="en-GB" sz="1500" dirty="0">
                <a:solidFill>
                  <a:schemeClr val="tx1"/>
                </a:solidFill>
                <a:latin typeface="Dreaming Outloud Pro" panose="03050502040302030504" pitchFamily="66" charset="0"/>
                <a:cs typeface="Dreaming Outloud Pro" panose="03050502040302030504" pitchFamily="66" charset="0"/>
              </a:rPr>
              <a:t> </a:t>
            </a:r>
          </a:p>
        </p:txBody>
      </p:sp>
      <p:pic>
        <p:nvPicPr>
          <p:cNvPr id="4" name="Picture 3">
            <a:extLst>
              <a:ext uri="{FF2B5EF4-FFF2-40B4-BE49-F238E27FC236}">
                <a16:creationId xmlns:a16="http://schemas.microsoft.com/office/drawing/2014/main" id="{BFA24173-70F7-37C2-DBFE-AE99E1837CB3}"/>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46563" t="31696" r="41302" b="36479"/>
          <a:stretch/>
        </p:blipFill>
        <p:spPr>
          <a:xfrm>
            <a:off x="5188643" y="2261035"/>
            <a:ext cx="1814714" cy="2676921"/>
          </a:xfrm>
          <a:prstGeom prst="rect">
            <a:avLst/>
          </a:prstGeom>
        </p:spPr>
      </p:pic>
      <p:pic>
        <p:nvPicPr>
          <p:cNvPr id="7" name="Picture 10" descr="Premium Vector | Cartoon happy little boy isolated vectors silhouettes">
            <a:extLst>
              <a:ext uri="{FF2B5EF4-FFF2-40B4-BE49-F238E27FC236}">
                <a16:creationId xmlns:a16="http://schemas.microsoft.com/office/drawing/2014/main" id="{929F1C31-26FE-C079-2382-DDAB554975C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8226" t="2483" r="1506" b="66307"/>
          <a:stretch/>
        </p:blipFill>
        <p:spPr bwMode="auto">
          <a:xfrm>
            <a:off x="1875663" y="3306723"/>
            <a:ext cx="1874489" cy="2140366"/>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7">
            <a:extLst>
              <a:ext uri="{FF2B5EF4-FFF2-40B4-BE49-F238E27FC236}">
                <a16:creationId xmlns:a16="http://schemas.microsoft.com/office/drawing/2014/main" id="{EBC455C7-590A-C978-6798-22C97FA4C549}"/>
              </a:ext>
            </a:extLst>
          </p:cNvPr>
          <p:cNvSpPr/>
          <p:nvPr/>
        </p:nvSpPr>
        <p:spPr>
          <a:xfrm>
            <a:off x="1183912" y="790575"/>
            <a:ext cx="2566240" cy="2549911"/>
          </a:xfrm>
          <a:prstGeom prst="wedgeRectCallout">
            <a:avLst>
              <a:gd name="adj1" fmla="val -3441"/>
              <a:gd name="adj2" fmla="val 66885"/>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u="sng" dirty="0">
                <a:solidFill>
                  <a:sysClr val="windowText" lastClr="000000"/>
                </a:solidFill>
                <a:latin typeface="Dreaming Outloud Pro" panose="03050502040302030504" pitchFamily="66" charset="0"/>
                <a:cs typeface="Dreaming Outloud Pro" panose="03050502040302030504" pitchFamily="66" charset="0"/>
              </a:rPr>
              <a:t>Top Tips </a:t>
            </a:r>
          </a:p>
          <a:p>
            <a:pPr algn="ctr"/>
            <a:r>
              <a:rPr lang="en-GB" dirty="0">
                <a:solidFill>
                  <a:sysClr val="windowText" lastClr="000000"/>
                </a:solidFill>
                <a:latin typeface="Dreaming Outloud Pro" panose="03050502040302030504" pitchFamily="66" charset="0"/>
                <a:cs typeface="Dreaming Outloud Pro" panose="03050502040302030504" pitchFamily="66" charset="0"/>
              </a:rPr>
              <a:t>Change</a:t>
            </a:r>
          </a:p>
          <a:p>
            <a:pPr algn="ctr"/>
            <a:r>
              <a:rPr lang="en-GB" dirty="0">
                <a:solidFill>
                  <a:sysClr val="windowText" lastClr="000000"/>
                </a:solidFill>
                <a:latin typeface="Dreaming Outloud Pro" panose="03050502040302030504" pitchFamily="66" charset="0"/>
                <a:cs typeface="Dreaming Outloud Pro" panose="03050502040302030504" pitchFamily="66" charset="0"/>
              </a:rPr>
              <a:t> 1-The pathways, you could try zig zags or straight lines too. </a:t>
            </a:r>
          </a:p>
          <a:p>
            <a:pPr algn="ctr"/>
            <a:r>
              <a:rPr lang="en-GB" dirty="0">
                <a:solidFill>
                  <a:sysClr val="windowText" lastClr="000000"/>
                </a:solidFill>
                <a:latin typeface="Dreaming Outloud Pro" panose="03050502040302030504" pitchFamily="66" charset="0"/>
                <a:cs typeface="Dreaming Outloud Pro" panose="03050502040302030504" pitchFamily="66" charset="0"/>
              </a:rPr>
              <a:t>2-The direction of travel, you could travel sideways or backwards too. </a:t>
            </a:r>
            <a:endParaRPr lang="en-GB" sz="1800" dirty="0">
              <a:solidFill>
                <a:sysClr val="windowText" lastClr="000000"/>
              </a:solidFill>
              <a:latin typeface="Dreaming Outloud Pro" panose="03050502040302030504" pitchFamily="66" charset="0"/>
              <a:cs typeface="Dreaming Outloud Pro" panose="03050502040302030504" pitchFamily="66" charset="0"/>
            </a:endParaRPr>
          </a:p>
        </p:txBody>
      </p:sp>
    </p:spTree>
    <p:extLst>
      <p:ext uri="{BB962C8B-B14F-4D97-AF65-F5344CB8AC3E}">
        <p14:creationId xmlns:p14="http://schemas.microsoft.com/office/powerpoint/2010/main" val="3362205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378FE1-38D1-FB5C-EA6F-D3080A3A2D40}"/>
              </a:ext>
            </a:extLst>
          </p:cNvPr>
          <p:cNvSpPr/>
          <p:nvPr/>
        </p:nvSpPr>
        <p:spPr>
          <a:xfrm>
            <a:off x="-7466" y="-24068"/>
            <a:ext cx="12192000" cy="6882068"/>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9168C8A7-47D9-A4BB-7231-35FD649AEF3A}"/>
              </a:ext>
            </a:extLst>
          </p:cNvPr>
          <p:cNvSpPr txBox="1">
            <a:spLocks/>
          </p:cNvSpPr>
          <p:nvPr/>
        </p:nvSpPr>
        <p:spPr>
          <a:xfrm>
            <a:off x="340434" y="5645291"/>
            <a:ext cx="11496201" cy="9579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pPr algn="r"/>
            <a:endParaRPr lang="en-GB" sz="4000" b="1" dirty="0">
              <a:latin typeface="Dreaming Outloud Pro" panose="03050502040302030504" pitchFamily="66" charset="0"/>
              <a:cs typeface="Dreaming Outloud Pro" panose="03050502040302030504" pitchFamily="66" charset="0"/>
            </a:endParaRPr>
          </a:p>
        </p:txBody>
      </p:sp>
      <p:sp>
        <p:nvSpPr>
          <p:cNvPr id="9" name="Title 1">
            <a:extLst>
              <a:ext uri="{FF2B5EF4-FFF2-40B4-BE49-F238E27FC236}">
                <a16:creationId xmlns:a16="http://schemas.microsoft.com/office/drawing/2014/main" id="{A422FE63-9017-265A-61A4-EF1C6218FADD}"/>
              </a:ext>
            </a:extLst>
          </p:cNvPr>
          <p:cNvSpPr txBox="1">
            <a:spLocks/>
          </p:cNvSpPr>
          <p:nvPr/>
        </p:nvSpPr>
        <p:spPr>
          <a:xfrm rot="16200000">
            <a:off x="-3153669" y="4159055"/>
            <a:ext cx="7018067" cy="9579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Gross Motor Skills</a:t>
            </a:r>
          </a:p>
        </p:txBody>
      </p:sp>
      <p:sp>
        <p:nvSpPr>
          <p:cNvPr id="18" name="Oval 17">
            <a:extLst>
              <a:ext uri="{FF2B5EF4-FFF2-40B4-BE49-F238E27FC236}">
                <a16:creationId xmlns:a16="http://schemas.microsoft.com/office/drawing/2014/main" id="{2C8768F8-F01C-0777-7398-FB8D63CD038C}"/>
              </a:ext>
            </a:extLst>
          </p:cNvPr>
          <p:cNvSpPr/>
          <p:nvPr/>
        </p:nvSpPr>
        <p:spPr>
          <a:xfrm>
            <a:off x="2373784" y="170329"/>
            <a:ext cx="7313856" cy="6517339"/>
          </a:xfrm>
          <a:prstGeom prst="ellipse">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62923CAC-90DE-9A7E-D79B-8566347795E5}"/>
              </a:ext>
            </a:extLst>
          </p:cNvPr>
          <p:cNvSpPr txBox="1">
            <a:spLocks/>
          </p:cNvSpPr>
          <p:nvPr/>
        </p:nvSpPr>
        <p:spPr>
          <a:xfrm rot="16200000">
            <a:off x="8301072" y="2982641"/>
            <a:ext cx="6744791"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Ideas for Parents and Carers</a:t>
            </a:r>
          </a:p>
        </p:txBody>
      </p:sp>
      <p:pic>
        <p:nvPicPr>
          <p:cNvPr id="5" name="Picture 4" descr="A red and green flame logo&#10;&#10;Description automatically generated">
            <a:extLst>
              <a:ext uri="{FF2B5EF4-FFF2-40B4-BE49-F238E27FC236}">
                <a16:creationId xmlns:a16="http://schemas.microsoft.com/office/drawing/2014/main" id="{C55A5CB5-C856-3AC1-6E1B-8BE64C32A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5889" y="498096"/>
            <a:ext cx="1381967" cy="987119"/>
          </a:xfrm>
          <a:prstGeom prst="rect">
            <a:avLst/>
          </a:prstGeom>
        </p:spPr>
      </p:pic>
      <p:sp>
        <p:nvSpPr>
          <p:cNvPr id="6" name="Title 1">
            <a:extLst>
              <a:ext uri="{FF2B5EF4-FFF2-40B4-BE49-F238E27FC236}">
                <a16:creationId xmlns:a16="http://schemas.microsoft.com/office/drawing/2014/main" id="{24C82B26-EF5B-AD67-306F-ABEB847A0240}"/>
              </a:ext>
            </a:extLst>
          </p:cNvPr>
          <p:cNvSpPr txBox="1">
            <a:spLocks/>
          </p:cNvSpPr>
          <p:nvPr/>
        </p:nvSpPr>
        <p:spPr>
          <a:xfrm>
            <a:off x="3123109" y="4920058"/>
            <a:ext cx="4249241" cy="12711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500" dirty="0">
              <a:latin typeface="Dreaming Outloud Pro" panose="03050502040302030504" pitchFamily="66" charset="0"/>
              <a:cs typeface="Dreaming Outloud Pro" panose="03050502040302030504" pitchFamily="66" charset="0"/>
            </a:endParaRPr>
          </a:p>
        </p:txBody>
      </p:sp>
      <p:sp>
        <p:nvSpPr>
          <p:cNvPr id="12" name="Title 1">
            <a:extLst>
              <a:ext uri="{FF2B5EF4-FFF2-40B4-BE49-F238E27FC236}">
                <a16:creationId xmlns:a16="http://schemas.microsoft.com/office/drawing/2014/main" id="{2A5F11A4-F526-6DF3-97B9-6C7AAF47FE4B}"/>
              </a:ext>
            </a:extLst>
          </p:cNvPr>
          <p:cNvSpPr txBox="1">
            <a:spLocks/>
          </p:cNvSpPr>
          <p:nvPr/>
        </p:nvSpPr>
        <p:spPr>
          <a:xfrm>
            <a:off x="4974626" y="1310334"/>
            <a:ext cx="2181855"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latin typeface="Dreaming Outloud Pro" panose="03050502040302030504" pitchFamily="66" charset="0"/>
                <a:cs typeface="Dreaming Outloud Pro" panose="03050502040302030504" pitchFamily="66" charset="0"/>
              </a:rPr>
              <a:t>Let’s Play </a:t>
            </a:r>
          </a:p>
        </p:txBody>
      </p:sp>
      <p:sp>
        <p:nvSpPr>
          <p:cNvPr id="22" name="Rectangle 21">
            <a:extLst>
              <a:ext uri="{FF2B5EF4-FFF2-40B4-BE49-F238E27FC236}">
                <a16:creationId xmlns:a16="http://schemas.microsoft.com/office/drawing/2014/main" id="{44406E1C-C14B-75CE-D332-6DDBEE923589}"/>
              </a:ext>
            </a:extLst>
          </p:cNvPr>
          <p:cNvSpPr/>
          <p:nvPr/>
        </p:nvSpPr>
        <p:spPr>
          <a:xfrm>
            <a:off x="4029897" y="5166340"/>
            <a:ext cx="4001631" cy="9579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500" dirty="0">
                <a:solidFill>
                  <a:schemeClr val="tx1"/>
                </a:solidFill>
                <a:latin typeface="Dreaming Outloud Pro" panose="03050502040302030504" pitchFamily="66" charset="0"/>
                <a:cs typeface="Dreaming Outloud Pro" panose="03050502040302030504" pitchFamily="66" charset="0"/>
              </a:rPr>
              <a:t>Click here for the video link: </a:t>
            </a:r>
            <a:r>
              <a:rPr lang="en-GB" sz="1500" u="sng" dirty="0">
                <a:solidFill>
                  <a:schemeClr val="tx1"/>
                </a:solidFill>
                <a:effectLst/>
                <a:latin typeface="Dreaming Outloud Pro" panose="03050502040302030504" pitchFamily="66" charset="0"/>
                <a:ea typeface="Calibri" panose="020F0502020204030204" pitchFamily="34" charset="0"/>
                <a:cs typeface="Dreaming Outloud Pro" panose="03050502040302030504" pitchFamily="66" charset="0"/>
              </a:rPr>
              <a:t>https://www.youtube.com/shorts/sSgEPc5NUgw</a:t>
            </a:r>
            <a:endParaRPr lang="en-GB" sz="1500" dirty="0">
              <a:solidFill>
                <a:schemeClr val="tx1"/>
              </a:solidFill>
              <a:latin typeface="Dreaming Outloud Pro" panose="03050502040302030504" pitchFamily="66" charset="0"/>
              <a:cs typeface="Dreaming Outloud Pro" panose="03050502040302030504" pitchFamily="66" charset="0"/>
            </a:endParaRPr>
          </a:p>
        </p:txBody>
      </p:sp>
      <p:pic>
        <p:nvPicPr>
          <p:cNvPr id="3" name="Picture 2">
            <a:extLst>
              <a:ext uri="{FF2B5EF4-FFF2-40B4-BE49-F238E27FC236}">
                <a16:creationId xmlns:a16="http://schemas.microsoft.com/office/drawing/2014/main" id="{B6FC98A1-2F4A-0242-B582-4CC8518250E8}"/>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37422" t="33501" r="38906" b="21398"/>
          <a:stretch/>
        </p:blipFill>
        <p:spPr>
          <a:xfrm>
            <a:off x="4782936" y="2266968"/>
            <a:ext cx="2495551" cy="2674503"/>
          </a:xfrm>
          <a:prstGeom prst="rect">
            <a:avLst/>
          </a:prstGeom>
        </p:spPr>
      </p:pic>
    </p:spTree>
    <p:extLst>
      <p:ext uri="{BB962C8B-B14F-4D97-AF65-F5344CB8AC3E}">
        <p14:creationId xmlns:p14="http://schemas.microsoft.com/office/powerpoint/2010/main" val="936365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378FE1-38D1-FB5C-EA6F-D3080A3A2D40}"/>
              </a:ext>
            </a:extLst>
          </p:cNvPr>
          <p:cNvSpPr/>
          <p:nvPr/>
        </p:nvSpPr>
        <p:spPr>
          <a:xfrm>
            <a:off x="-7466" y="-24068"/>
            <a:ext cx="12192000" cy="6882068"/>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9168C8A7-47D9-A4BB-7231-35FD649AEF3A}"/>
              </a:ext>
            </a:extLst>
          </p:cNvPr>
          <p:cNvSpPr txBox="1">
            <a:spLocks/>
          </p:cNvSpPr>
          <p:nvPr/>
        </p:nvSpPr>
        <p:spPr>
          <a:xfrm>
            <a:off x="340434" y="5645291"/>
            <a:ext cx="11496201" cy="9579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pPr algn="r"/>
            <a:endParaRPr lang="en-GB" sz="4000" b="1" dirty="0">
              <a:latin typeface="Dreaming Outloud Pro" panose="03050502040302030504" pitchFamily="66" charset="0"/>
              <a:cs typeface="Dreaming Outloud Pro" panose="03050502040302030504" pitchFamily="66" charset="0"/>
            </a:endParaRPr>
          </a:p>
        </p:txBody>
      </p:sp>
      <p:sp>
        <p:nvSpPr>
          <p:cNvPr id="9" name="Title 1">
            <a:extLst>
              <a:ext uri="{FF2B5EF4-FFF2-40B4-BE49-F238E27FC236}">
                <a16:creationId xmlns:a16="http://schemas.microsoft.com/office/drawing/2014/main" id="{A422FE63-9017-265A-61A4-EF1C6218FADD}"/>
              </a:ext>
            </a:extLst>
          </p:cNvPr>
          <p:cNvSpPr txBox="1">
            <a:spLocks/>
          </p:cNvSpPr>
          <p:nvPr/>
        </p:nvSpPr>
        <p:spPr>
          <a:xfrm rot="16200000">
            <a:off x="-3153669" y="4159055"/>
            <a:ext cx="7018067" cy="9579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Gross Motor Skills</a:t>
            </a:r>
          </a:p>
        </p:txBody>
      </p:sp>
      <p:sp>
        <p:nvSpPr>
          <p:cNvPr id="18" name="Oval 17">
            <a:extLst>
              <a:ext uri="{FF2B5EF4-FFF2-40B4-BE49-F238E27FC236}">
                <a16:creationId xmlns:a16="http://schemas.microsoft.com/office/drawing/2014/main" id="{2C8768F8-F01C-0777-7398-FB8D63CD038C}"/>
              </a:ext>
            </a:extLst>
          </p:cNvPr>
          <p:cNvSpPr/>
          <p:nvPr/>
        </p:nvSpPr>
        <p:spPr>
          <a:xfrm>
            <a:off x="2373784" y="170329"/>
            <a:ext cx="7313856" cy="6517339"/>
          </a:xfrm>
          <a:prstGeom prst="ellipse">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62923CAC-90DE-9A7E-D79B-8566347795E5}"/>
              </a:ext>
            </a:extLst>
          </p:cNvPr>
          <p:cNvSpPr txBox="1">
            <a:spLocks/>
          </p:cNvSpPr>
          <p:nvPr/>
        </p:nvSpPr>
        <p:spPr>
          <a:xfrm rot="16200000">
            <a:off x="8301072" y="2982641"/>
            <a:ext cx="6744791"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Ideas for Parents and Carers</a:t>
            </a:r>
          </a:p>
        </p:txBody>
      </p:sp>
      <p:pic>
        <p:nvPicPr>
          <p:cNvPr id="5" name="Picture 4" descr="A red and green flame logo&#10;&#10;Description automatically generated">
            <a:extLst>
              <a:ext uri="{FF2B5EF4-FFF2-40B4-BE49-F238E27FC236}">
                <a16:creationId xmlns:a16="http://schemas.microsoft.com/office/drawing/2014/main" id="{C55A5CB5-C856-3AC1-6E1B-8BE64C32A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5889" y="498096"/>
            <a:ext cx="1381967" cy="987119"/>
          </a:xfrm>
          <a:prstGeom prst="rect">
            <a:avLst/>
          </a:prstGeom>
        </p:spPr>
      </p:pic>
      <p:sp>
        <p:nvSpPr>
          <p:cNvPr id="6" name="Title 1">
            <a:extLst>
              <a:ext uri="{FF2B5EF4-FFF2-40B4-BE49-F238E27FC236}">
                <a16:creationId xmlns:a16="http://schemas.microsoft.com/office/drawing/2014/main" id="{24C82B26-EF5B-AD67-306F-ABEB847A0240}"/>
              </a:ext>
            </a:extLst>
          </p:cNvPr>
          <p:cNvSpPr txBox="1">
            <a:spLocks/>
          </p:cNvSpPr>
          <p:nvPr/>
        </p:nvSpPr>
        <p:spPr>
          <a:xfrm>
            <a:off x="3123109" y="4920058"/>
            <a:ext cx="4249241" cy="12711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500" dirty="0">
              <a:latin typeface="Dreaming Outloud Pro" panose="03050502040302030504" pitchFamily="66" charset="0"/>
              <a:cs typeface="Dreaming Outloud Pro" panose="03050502040302030504" pitchFamily="66" charset="0"/>
            </a:endParaRPr>
          </a:p>
        </p:txBody>
      </p:sp>
      <p:sp>
        <p:nvSpPr>
          <p:cNvPr id="12" name="Title 1">
            <a:extLst>
              <a:ext uri="{FF2B5EF4-FFF2-40B4-BE49-F238E27FC236}">
                <a16:creationId xmlns:a16="http://schemas.microsoft.com/office/drawing/2014/main" id="{2A5F11A4-F526-6DF3-97B9-6C7AAF47FE4B}"/>
              </a:ext>
            </a:extLst>
          </p:cNvPr>
          <p:cNvSpPr txBox="1">
            <a:spLocks/>
          </p:cNvSpPr>
          <p:nvPr/>
        </p:nvSpPr>
        <p:spPr>
          <a:xfrm>
            <a:off x="4974626" y="1310334"/>
            <a:ext cx="2181855"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latin typeface="Dreaming Outloud Pro" panose="03050502040302030504" pitchFamily="66" charset="0"/>
                <a:cs typeface="Dreaming Outloud Pro" panose="03050502040302030504" pitchFamily="66" charset="0"/>
              </a:rPr>
              <a:t>Let’s Play </a:t>
            </a:r>
          </a:p>
        </p:txBody>
      </p:sp>
      <p:sp>
        <p:nvSpPr>
          <p:cNvPr id="22" name="Rectangle 21">
            <a:extLst>
              <a:ext uri="{FF2B5EF4-FFF2-40B4-BE49-F238E27FC236}">
                <a16:creationId xmlns:a16="http://schemas.microsoft.com/office/drawing/2014/main" id="{44406E1C-C14B-75CE-D332-6DDBEE923589}"/>
              </a:ext>
            </a:extLst>
          </p:cNvPr>
          <p:cNvSpPr/>
          <p:nvPr/>
        </p:nvSpPr>
        <p:spPr>
          <a:xfrm>
            <a:off x="4029897" y="5166340"/>
            <a:ext cx="4001631" cy="9579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kern="100" dirty="0">
                <a:solidFill>
                  <a:schemeClr val="tx1"/>
                </a:solidFill>
                <a:effectLst/>
                <a:latin typeface="Dreaming Outloud Pro" panose="03050502040302030504" pitchFamily="66" charset="0"/>
                <a:ea typeface="Calibri" panose="020F0502020204030204" pitchFamily="34" charset="0"/>
                <a:cs typeface="Dreaming Outloud Pro" panose="03050502040302030504" pitchFamily="66" charset="0"/>
              </a:rPr>
              <a:t>Ask your child to hold the bear pose position, then roll the ball under them for them to then collect. </a:t>
            </a:r>
          </a:p>
        </p:txBody>
      </p:sp>
      <p:pic>
        <p:nvPicPr>
          <p:cNvPr id="3" name="Picture 2">
            <a:extLst>
              <a:ext uri="{FF2B5EF4-FFF2-40B4-BE49-F238E27FC236}">
                <a16:creationId xmlns:a16="http://schemas.microsoft.com/office/drawing/2014/main" id="{A52C1B88-267D-5215-72A4-32F6DA3110E4}"/>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44603" t="40213" r="29116" b="15205"/>
          <a:stretch/>
        </p:blipFill>
        <p:spPr>
          <a:xfrm>
            <a:off x="4670064" y="2225150"/>
            <a:ext cx="2702286" cy="2578574"/>
          </a:xfrm>
          <a:prstGeom prst="rect">
            <a:avLst/>
          </a:prstGeom>
        </p:spPr>
      </p:pic>
    </p:spTree>
    <p:extLst>
      <p:ext uri="{BB962C8B-B14F-4D97-AF65-F5344CB8AC3E}">
        <p14:creationId xmlns:p14="http://schemas.microsoft.com/office/powerpoint/2010/main" val="88757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378FE1-38D1-FB5C-EA6F-D3080A3A2D40}"/>
              </a:ext>
            </a:extLst>
          </p:cNvPr>
          <p:cNvSpPr/>
          <p:nvPr/>
        </p:nvSpPr>
        <p:spPr>
          <a:xfrm>
            <a:off x="-7466" y="-24068"/>
            <a:ext cx="12192000" cy="6882068"/>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9168C8A7-47D9-A4BB-7231-35FD649AEF3A}"/>
              </a:ext>
            </a:extLst>
          </p:cNvPr>
          <p:cNvSpPr txBox="1">
            <a:spLocks/>
          </p:cNvSpPr>
          <p:nvPr/>
        </p:nvSpPr>
        <p:spPr>
          <a:xfrm>
            <a:off x="340434" y="5645291"/>
            <a:ext cx="11496201" cy="9579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pPr algn="r"/>
            <a:endParaRPr lang="en-GB" sz="4000" b="1" dirty="0">
              <a:latin typeface="Dreaming Outloud Pro" panose="03050502040302030504" pitchFamily="66" charset="0"/>
              <a:cs typeface="Dreaming Outloud Pro" panose="03050502040302030504" pitchFamily="66" charset="0"/>
            </a:endParaRPr>
          </a:p>
        </p:txBody>
      </p:sp>
      <p:sp>
        <p:nvSpPr>
          <p:cNvPr id="9" name="Title 1">
            <a:extLst>
              <a:ext uri="{FF2B5EF4-FFF2-40B4-BE49-F238E27FC236}">
                <a16:creationId xmlns:a16="http://schemas.microsoft.com/office/drawing/2014/main" id="{A422FE63-9017-265A-61A4-EF1C6218FADD}"/>
              </a:ext>
            </a:extLst>
          </p:cNvPr>
          <p:cNvSpPr txBox="1">
            <a:spLocks/>
          </p:cNvSpPr>
          <p:nvPr/>
        </p:nvSpPr>
        <p:spPr>
          <a:xfrm rot="16200000">
            <a:off x="-3153669" y="4159055"/>
            <a:ext cx="7018067" cy="9579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Gross Motor Skills</a:t>
            </a:r>
          </a:p>
        </p:txBody>
      </p:sp>
      <p:sp>
        <p:nvSpPr>
          <p:cNvPr id="18" name="Oval 17">
            <a:extLst>
              <a:ext uri="{FF2B5EF4-FFF2-40B4-BE49-F238E27FC236}">
                <a16:creationId xmlns:a16="http://schemas.microsoft.com/office/drawing/2014/main" id="{2C8768F8-F01C-0777-7398-FB8D63CD038C}"/>
              </a:ext>
            </a:extLst>
          </p:cNvPr>
          <p:cNvSpPr/>
          <p:nvPr/>
        </p:nvSpPr>
        <p:spPr>
          <a:xfrm>
            <a:off x="2373784" y="170329"/>
            <a:ext cx="7313856" cy="6517339"/>
          </a:xfrm>
          <a:prstGeom prst="ellipse">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62923CAC-90DE-9A7E-D79B-8566347795E5}"/>
              </a:ext>
            </a:extLst>
          </p:cNvPr>
          <p:cNvSpPr txBox="1">
            <a:spLocks/>
          </p:cNvSpPr>
          <p:nvPr/>
        </p:nvSpPr>
        <p:spPr>
          <a:xfrm rot="16200000">
            <a:off x="8301072" y="2982641"/>
            <a:ext cx="6744791"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Ideas for Parents and Carers</a:t>
            </a:r>
          </a:p>
        </p:txBody>
      </p:sp>
      <p:pic>
        <p:nvPicPr>
          <p:cNvPr id="5" name="Picture 4" descr="A red and green flame logo&#10;&#10;Description automatically generated">
            <a:extLst>
              <a:ext uri="{FF2B5EF4-FFF2-40B4-BE49-F238E27FC236}">
                <a16:creationId xmlns:a16="http://schemas.microsoft.com/office/drawing/2014/main" id="{C55A5CB5-C856-3AC1-6E1B-8BE64C32A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016" y="390106"/>
            <a:ext cx="1381967" cy="987119"/>
          </a:xfrm>
          <a:prstGeom prst="rect">
            <a:avLst/>
          </a:prstGeom>
        </p:spPr>
      </p:pic>
      <p:sp>
        <p:nvSpPr>
          <p:cNvPr id="6" name="Title 1">
            <a:extLst>
              <a:ext uri="{FF2B5EF4-FFF2-40B4-BE49-F238E27FC236}">
                <a16:creationId xmlns:a16="http://schemas.microsoft.com/office/drawing/2014/main" id="{24C82B26-EF5B-AD67-306F-ABEB847A0240}"/>
              </a:ext>
            </a:extLst>
          </p:cNvPr>
          <p:cNvSpPr txBox="1">
            <a:spLocks/>
          </p:cNvSpPr>
          <p:nvPr/>
        </p:nvSpPr>
        <p:spPr>
          <a:xfrm>
            <a:off x="3123109" y="4920058"/>
            <a:ext cx="4249241" cy="12711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500" dirty="0">
              <a:latin typeface="Dreaming Outloud Pro" panose="03050502040302030504" pitchFamily="66" charset="0"/>
              <a:cs typeface="Dreaming Outloud Pro" panose="03050502040302030504" pitchFamily="66" charset="0"/>
            </a:endParaRPr>
          </a:p>
        </p:txBody>
      </p:sp>
      <p:sp>
        <p:nvSpPr>
          <p:cNvPr id="12" name="Title 1">
            <a:extLst>
              <a:ext uri="{FF2B5EF4-FFF2-40B4-BE49-F238E27FC236}">
                <a16:creationId xmlns:a16="http://schemas.microsoft.com/office/drawing/2014/main" id="{2A5F11A4-F526-6DF3-97B9-6C7AAF47FE4B}"/>
              </a:ext>
            </a:extLst>
          </p:cNvPr>
          <p:cNvSpPr txBox="1">
            <a:spLocks/>
          </p:cNvSpPr>
          <p:nvPr/>
        </p:nvSpPr>
        <p:spPr>
          <a:xfrm>
            <a:off x="5039914" y="1106556"/>
            <a:ext cx="2181855"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latin typeface="Dreaming Outloud Pro" panose="03050502040302030504" pitchFamily="66" charset="0"/>
                <a:cs typeface="Dreaming Outloud Pro" panose="03050502040302030504" pitchFamily="66" charset="0"/>
              </a:rPr>
              <a:t>Let’s Play </a:t>
            </a:r>
          </a:p>
        </p:txBody>
      </p:sp>
      <p:sp>
        <p:nvSpPr>
          <p:cNvPr id="22" name="Rectangle 21">
            <a:extLst>
              <a:ext uri="{FF2B5EF4-FFF2-40B4-BE49-F238E27FC236}">
                <a16:creationId xmlns:a16="http://schemas.microsoft.com/office/drawing/2014/main" id="{44406E1C-C14B-75CE-D332-6DDBEE923589}"/>
              </a:ext>
            </a:extLst>
          </p:cNvPr>
          <p:cNvSpPr/>
          <p:nvPr/>
        </p:nvSpPr>
        <p:spPr>
          <a:xfrm>
            <a:off x="3841238" y="5069142"/>
            <a:ext cx="4249240" cy="9579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kern="100" dirty="0">
                <a:solidFill>
                  <a:schemeClr val="tx1"/>
                </a:solidFill>
                <a:effectLst/>
                <a:latin typeface="Dreaming Outloud Pro" panose="03050502040302030504" pitchFamily="66" charset="0"/>
                <a:ea typeface="Calibri" panose="020F0502020204030204" pitchFamily="34" charset="0"/>
                <a:cs typeface="Dreaming Outloud Pro" panose="03050502040302030504" pitchFamily="66" charset="0"/>
              </a:rPr>
              <a:t>Print out hands and feet and see if your child can match them on the floor. You could even put some hands on the walls to see if they can stretch up tall. </a:t>
            </a:r>
          </a:p>
        </p:txBody>
      </p:sp>
      <p:pic>
        <p:nvPicPr>
          <p:cNvPr id="2" name="Picture 1">
            <a:extLst>
              <a:ext uri="{FF2B5EF4-FFF2-40B4-BE49-F238E27FC236}">
                <a16:creationId xmlns:a16="http://schemas.microsoft.com/office/drawing/2014/main" id="{57E7F865-67E2-CC52-BD44-E192F8094590}"/>
              </a:ext>
            </a:extLst>
          </p:cNvPr>
          <p:cNvPicPr>
            <a:picLocks noChangeAspect="1"/>
          </p:cNvPicPr>
          <p:nvPr/>
        </p:nvPicPr>
        <p:blipFill rotWithShape="1">
          <a:blip r:embed="rId3"/>
          <a:srcRect l="8229" t="8889" r="10951" b="19075"/>
          <a:stretch/>
        </p:blipFill>
        <p:spPr>
          <a:xfrm>
            <a:off x="3507980" y="2093675"/>
            <a:ext cx="5045464" cy="2529686"/>
          </a:xfrm>
          <a:prstGeom prst="rect">
            <a:avLst/>
          </a:prstGeom>
        </p:spPr>
      </p:pic>
    </p:spTree>
    <p:extLst>
      <p:ext uri="{BB962C8B-B14F-4D97-AF65-F5344CB8AC3E}">
        <p14:creationId xmlns:p14="http://schemas.microsoft.com/office/powerpoint/2010/main" val="1576303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378FE1-38D1-FB5C-EA6F-D3080A3A2D40}"/>
              </a:ext>
            </a:extLst>
          </p:cNvPr>
          <p:cNvSpPr/>
          <p:nvPr/>
        </p:nvSpPr>
        <p:spPr>
          <a:xfrm>
            <a:off x="-7466" y="-24068"/>
            <a:ext cx="12192000" cy="6882068"/>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9168C8A7-47D9-A4BB-7231-35FD649AEF3A}"/>
              </a:ext>
            </a:extLst>
          </p:cNvPr>
          <p:cNvSpPr txBox="1">
            <a:spLocks/>
          </p:cNvSpPr>
          <p:nvPr/>
        </p:nvSpPr>
        <p:spPr>
          <a:xfrm>
            <a:off x="340434" y="5645291"/>
            <a:ext cx="11496201" cy="9579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pPr algn="r"/>
            <a:endParaRPr lang="en-GB" sz="4000" b="1" dirty="0">
              <a:latin typeface="Dreaming Outloud Pro" panose="03050502040302030504" pitchFamily="66" charset="0"/>
              <a:cs typeface="Dreaming Outloud Pro" panose="03050502040302030504" pitchFamily="66" charset="0"/>
            </a:endParaRPr>
          </a:p>
        </p:txBody>
      </p:sp>
      <p:sp>
        <p:nvSpPr>
          <p:cNvPr id="9" name="Title 1">
            <a:extLst>
              <a:ext uri="{FF2B5EF4-FFF2-40B4-BE49-F238E27FC236}">
                <a16:creationId xmlns:a16="http://schemas.microsoft.com/office/drawing/2014/main" id="{A422FE63-9017-265A-61A4-EF1C6218FADD}"/>
              </a:ext>
            </a:extLst>
          </p:cNvPr>
          <p:cNvSpPr txBox="1">
            <a:spLocks/>
          </p:cNvSpPr>
          <p:nvPr/>
        </p:nvSpPr>
        <p:spPr>
          <a:xfrm rot="16200000">
            <a:off x="-3153669" y="4159055"/>
            <a:ext cx="7018067" cy="9579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Gross Motor Skills</a:t>
            </a:r>
          </a:p>
        </p:txBody>
      </p:sp>
      <p:sp>
        <p:nvSpPr>
          <p:cNvPr id="18" name="Oval 17">
            <a:extLst>
              <a:ext uri="{FF2B5EF4-FFF2-40B4-BE49-F238E27FC236}">
                <a16:creationId xmlns:a16="http://schemas.microsoft.com/office/drawing/2014/main" id="{2C8768F8-F01C-0777-7398-FB8D63CD038C}"/>
              </a:ext>
            </a:extLst>
          </p:cNvPr>
          <p:cNvSpPr/>
          <p:nvPr/>
        </p:nvSpPr>
        <p:spPr>
          <a:xfrm>
            <a:off x="2554044" y="170330"/>
            <a:ext cx="7313856" cy="6517339"/>
          </a:xfrm>
          <a:prstGeom prst="ellipse">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62923CAC-90DE-9A7E-D79B-8566347795E5}"/>
              </a:ext>
            </a:extLst>
          </p:cNvPr>
          <p:cNvSpPr txBox="1">
            <a:spLocks/>
          </p:cNvSpPr>
          <p:nvPr/>
        </p:nvSpPr>
        <p:spPr>
          <a:xfrm rot="16200000">
            <a:off x="8301072" y="2982641"/>
            <a:ext cx="6744791"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Ideas for Parents and Carers</a:t>
            </a:r>
          </a:p>
        </p:txBody>
      </p:sp>
      <p:pic>
        <p:nvPicPr>
          <p:cNvPr id="5" name="Picture 4" descr="A red and green flame logo&#10;&#10;Description automatically generated">
            <a:extLst>
              <a:ext uri="{FF2B5EF4-FFF2-40B4-BE49-F238E27FC236}">
                <a16:creationId xmlns:a16="http://schemas.microsoft.com/office/drawing/2014/main" id="{C55A5CB5-C856-3AC1-6E1B-8BE64C32A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824" y="498096"/>
            <a:ext cx="1381967" cy="987119"/>
          </a:xfrm>
          <a:prstGeom prst="rect">
            <a:avLst/>
          </a:prstGeom>
        </p:spPr>
      </p:pic>
      <p:sp>
        <p:nvSpPr>
          <p:cNvPr id="3" name="Rectangle 2">
            <a:extLst>
              <a:ext uri="{FF2B5EF4-FFF2-40B4-BE49-F238E27FC236}">
                <a16:creationId xmlns:a16="http://schemas.microsoft.com/office/drawing/2014/main" id="{CED96421-D21D-A0BD-8376-2D0F01E06C08}"/>
              </a:ext>
            </a:extLst>
          </p:cNvPr>
          <p:cNvSpPr/>
          <p:nvPr/>
        </p:nvSpPr>
        <p:spPr>
          <a:xfrm>
            <a:off x="4162565" y="5069141"/>
            <a:ext cx="4249241" cy="9579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Dreaming Outloud Pro" panose="03050502040302030504" pitchFamily="66" charset="0"/>
                <a:cs typeface="Dreaming Outloud Pro" panose="03050502040302030504" pitchFamily="66" charset="0"/>
              </a:rPr>
              <a:t>Can you lift the ball with your feet and place it in the tub behind you?</a:t>
            </a:r>
            <a:endParaRPr lang="en-GB" sz="2000" kern="100" dirty="0">
              <a:solidFill>
                <a:schemeClr val="tx1"/>
              </a:solidFill>
              <a:effectLst/>
              <a:latin typeface="Dreaming Outloud Pro" panose="03050502040302030504" pitchFamily="66" charset="0"/>
              <a:ea typeface="Calibri" panose="020F0502020204030204" pitchFamily="34" charset="0"/>
              <a:cs typeface="Dreaming Outloud Pro" panose="03050502040302030504" pitchFamily="66" charset="0"/>
            </a:endParaRPr>
          </a:p>
        </p:txBody>
      </p:sp>
      <p:sp>
        <p:nvSpPr>
          <p:cNvPr id="6" name="Title 1">
            <a:extLst>
              <a:ext uri="{FF2B5EF4-FFF2-40B4-BE49-F238E27FC236}">
                <a16:creationId xmlns:a16="http://schemas.microsoft.com/office/drawing/2014/main" id="{24C82B26-EF5B-AD67-306F-ABEB847A0240}"/>
              </a:ext>
            </a:extLst>
          </p:cNvPr>
          <p:cNvSpPr txBox="1">
            <a:spLocks/>
          </p:cNvSpPr>
          <p:nvPr/>
        </p:nvSpPr>
        <p:spPr>
          <a:xfrm>
            <a:off x="3123109" y="4920058"/>
            <a:ext cx="4249241" cy="12711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500" dirty="0">
              <a:latin typeface="Dreaming Outloud Pro" panose="03050502040302030504" pitchFamily="66" charset="0"/>
              <a:cs typeface="Dreaming Outloud Pro" panose="03050502040302030504" pitchFamily="66" charset="0"/>
            </a:endParaRPr>
          </a:p>
        </p:txBody>
      </p:sp>
      <p:pic>
        <p:nvPicPr>
          <p:cNvPr id="4106" name="Picture 10" descr="Premium Vector | Cartoon happy little boy isolated vectors silhouettes">
            <a:extLst>
              <a:ext uri="{FF2B5EF4-FFF2-40B4-BE49-F238E27FC236}">
                <a16:creationId xmlns:a16="http://schemas.microsoft.com/office/drawing/2014/main" id="{2681DCB7-F20E-1A1D-C96D-1E9F5AEB78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226" t="2483" r="1506" b="66307"/>
          <a:stretch/>
        </p:blipFill>
        <p:spPr bwMode="auto">
          <a:xfrm>
            <a:off x="1851187" y="3935294"/>
            <a:ext cx="1874489" cy="2140366"/>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6">
            <a:extLst>
              <a:ext uri="{FF2B5EF4-FFF2-40B4-BE49-F238E27FC236}">
                <a16:creationId xmlns:a16="http://schemas.microsoft.com/office/drawing/2014/main" id="{A24AEE31-A4C7-E59D-BA65-3882E4915D75}"/>
              </a:ext>
            </a:extLst>
          </p:cNvPr>
          <p:cNvSpPr/>
          <p:nvPr/>
        </p:nvSpPr>
        <p:spPr>
          <a:xfrm>
            <a:off x="1353125" y="2277944"/>
            <a:ext cx="1680800" cy="1657350"/>
          </a:xfrm>
          <a:prstGeom prst="wedgeRectCallout">
            <a:avLst>
              <a:gd name="adj1" fmla="val -2699"/>
              <a:gd name="adj2" fmla="val 82615"/>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u="sng" dirty="0">
                <a:solidFill>
                  <a:sysClr val="windowText" lastClr="000000"/>
                </a:solidFill>
                <a:latin typeface="Dreaming Outloud Pro" panose="03050502040302030504" pitchFamily="66" charset="0"/>
                <a:cs typeface="Dreaming Outloud Pro" panose="03050502040302030504" pitchFamily="66" charset="0"/>
              </a:rPr>
              <a:t>Top Tip </a:t>
            </a:r>
          </a:p>
          <a:p>
            <a:pPr algn="ctr"/>
            <a:r>
              <a:rPr lang="en-GB" sz="1800" dirty="0">
                <a:solidFill>
                  <a:sysClr val="windowText" lastClr="000000"/>
                </a:solidFill>
                <a:latin typeface="Dreaming Outloud Pro" panose="03050502040302030504" pitchFamily="66" charset="0"/>
                <a:cs typeface="Dreaming Outloud Pro" panose="03050502040302030504" pitchFamily="66" charset="0"/>
              </a:rPr>
              <a:t>If you don’t have balls, use rolled up socks or teddies.</a:t>
            </a:r>
          </a:p>
        </p:txBody>
      </p:sp>
      <p:sp>
        <p:nvSpPr>
          <p:cNvPr id="12" name="Title 1">
            <a:extLst>
              <a:ext uri="{FF2B5EF4-FFF2-40B4-BE49-F238E27FC236}">
                <a16:creationId xmlns:a16="http://schemas.microsoft.com/office/drawing/2014/main" id="{2A5F11A4-F526-6DF3-97B9-6C7AAF47FE4B}"/>
              </a:ext>
            </a:extLst>
          </p:cNvPr>
          <p:cNvSpPr txBox="1">
            <a:spLocks/>
          </p:cNvSpPr>
          <p:nvPr/>
        </p:nvSpPr>
        <p:spPr>
          <a:xfrm>
            <a:off x="5120044" y="1378255"/>
            <a:ext cx="2181855"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latin typeface="Dreaming Outloud Pro" panose="03050502040302030504" pitchFamily="66" charset="0"/>
                <a:cs typeface="Dreaming Outloud Pro" panose="03050502040302030504" pitchFamily="66" charset="0"/>
              </a:rPr>
              <a:t>Let’s Play </a:t>
            </a:r>
          </a:p>
        </p:txBody>
      </p:sp>
      <p:pic>
        <p:nvPicPr>
          <p:cNvPr id="14" name="Picture 13">
            <a:extLst>
              <a:ext uri="{FF2B5EF4-FFF2-40B4-BE49-F238E27FC236}">
                <a16:creationId xmlns:a16="http://schemas.microsoft.com/office/drawing/2014/main" id="{31078CBE-71D5-322B-C081-0E11323813F7}"/>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45135" t="42363" r="38579" b="23689"/>
          <a:stretch/>
        </p:blipFill>
        <p:spPr>
          <a:xfrm>
            <a:off x="5084885" y="2393095"/>
            <a:ext cx="2181855" cy="2558283"/>
          </a:xfrm>
          <a:prstGeom prst="rect">
            <a:avLst/>
          </a:prstGeom>
        </p:spPr>
      </p:pic>
    </p:spTree>
    <p:extLst>
      <p:ext uri="{BB962C8B-B14F-4D97-AF65-F5344CB8AC3E}">
        <p14:creationId xmlns:p14="http://schemas.microsoft.com/office/powerpoint/2010/main" val="2943138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378FE1-38D1-FB5C-EA6F-D3080A3A2D40}"/>
              </a:ext>
            </a:extLst>
          </p:cNvPr>
          <p:cNvSpPr/>
          <p:nvPr/>
        </p:nvSpPr>
        <p:spPr>
          <a:xfrm>
            <a:off x="-7466" y="-24068"/>
            <a:ext cx="12192000" cy="6882068"/>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9168C8A7-47D9-A4BB-7231-35FD649AEF3A}"/>
              </a:ext>
            </a:extLst>
          </p:cNvPr>
          <p:cNvSpPr txBox="1">
            <a:spLocks/>
          </p:cNvSpPr>
          <p:nvPr/>
        </p:nvSpPr>
        <p:spPr>
          <a:xfrm>
            <a:off x="340434" y="5645291"/>
            <a:ext cx="11496201" cy="9579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pPr algn="r"/>
            <a:endParaRPr lang="en-GB" sz="4000" b="1" dirty="0">
              <a:latin typeface="Dreaming Outloud Pro" panose="03050502040302030504" pitchFamily="66" charset="0"/>
              <a:cs typeface="Dreaming Outloud Pro" panose="03050502040302030504" pitchFamily="66" charset="0"/>
            </a:endParaRPr>
          </a:p>
        </p:txBody>
      </p:sp>
      <p:sp>
        <p:nvSpPr>
          <p:cNvPr id="9" name="Title 1">
            <a:extLst>
              <a:ext uri="{FF2B5EF4-FFF2-40B4-BE49-F238E27FC236}">
                <a16:creationId xmlns:a16="http://schemas.microsoft.com/office/drawing/2014/main" id="{A422FE63-9017-265A-61A4-EF1C6218FADD}"/>
              </a:ext>
            </a:extLst>
          </p:cNvPr>
          <p:cNvSpPr txBox="1">
            <a:spLocks/>
          </p:cNvSpPr>
          <p:nvPr/>
        </p:nvSpPr>
        <p:spPr>
          <a:xfrm rot="16200000">
            <a:off x="-3153669" y="4159055"/>
            <a:ext cx="7018067" cy="9579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Gross Motor Skills</a:t>
            </a:r>
          </a:p>
        </p:txBody>
      </p:sp>
      <p:sp>
        <p:nvSpPr>
          <p:cNvPr id="18" name="Oval 17">
            <a:extLst>
              <a:ext uri="{FF2B5EF4-FFF2-40B4-BE49-F238E27FC236}">
                <a16:creationId xmlns:a16="http://schemas.microsoft.com/office/drawing/2014/main" id="{2C8768F8-F01C-0777-7398-FB8D63CD038C}"/>
              </a:ext>
            </a:extLst>
          </p:cNvPr>
          <p:cNvSpPr/>
          <p:nvPr/>
        </p:nvSpPr>
        <p:spPr>
          <a:xfrm>
            <a:off x="2554044" y="170330"/>
            <a:ext cx="7313856" cy="6517339"/>
          </a:xfrm>
          <a:prstGeom prst="ellipse">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62923CAC-90DE-9A7E-D79B-8566347795E5}"/>
              </a:ext>
            </a:extLst>
          </p:cNvPr>
          <p:cNvSpPr txBox="1">
            <a:spLocks/>
          </p:cNvSpPr>
          <p:nvPr/>
        </p:nvSpPr>
        <p:spPr>
          <a:xfrm rot="16200000">
            <a:off x="8301072" y="2982641"/>
            <a:ext cx="6744791"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Ideas for Parents and Carers</a:t>
            </a:r>
          </a:p>
        </p:txBody>
      </p:sp>
      <p:pic>
        <p:nvPicPr>
          <p:cNvPr id="5" name="Picture 4" descr="A red and green flame logo&#10;&#10;Description automatically generated">
            <a:extLst>
              <a:ext uri="{FF2B5EF4-FFF2-40B4-BE49-F238E27FC236}">
                <a16:creationId xmlns:a16="http://schemas.microsoft.com/office/drawing/2014/main" id="{C55A5CB5-C856-3AC1-6E1B-8BE64C32A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824" y="498096"/>
            <a:ext cx="1381967" cy="987119"/>
          </a:xfrm>
          <a:prstGeom prst="rect">
            <a:avLst/>
          </a:prstGeom>
        </p:spPr>
      </p:pic>
      <p:sp>
        <p:nvSpPr>
          <p:cNvPr id="6" name="Title 1">
            <a:extLst>
              <a:ext uri="{FF2B5EF4-FFF2-40B4-BE49-F238E27FC236}">
                <a16:creationId xmlns:a16="http://schemas.microsoft.com/office/drawing/2014/main" id="{24C82B26-EF5B-AD67-306F-ABEB847A0240}"/>
              </a:ext>
            </a:extLst>
          </p:cNvPr>
          <p:cNvSpPr txBox="1">
            <a:spLocks/>
          </p:cNvSpPr>
          <p:nvPr/>
        </p:nvSpPr>
        <p:spPr>
          <a:xfrm>
            <a:off x="3123109" y="4920058"/>
            <a:ext cx="4249241" cy="12711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500" dirty="0">
              <a:latin typeface="Dreaming Outloud Pro" panose="03050502040302030504" pitchFamily="66" charset="0"/>
              <a:cs typeface="Dreaming Outloud Pro" panose="03050502040302030504" pitchFamily="66" charset="0"/>
            </a:endParaRPr>
          </a:p>
        </p:txBody>
      </p:sp>
      <p:pic>
        <p:nvPicPr>
          <p:cNvPr id="4106" name="Picture 10" descr="Premium Vector | Cartoon happy little boy isolated vectors silhouettes">
            <a:extLst>
              <a:ext uri="{FF2B5EF4-FFF2-40B4-BE49-F238E27FC236}">
                <a16:creationId xmlns:a16="http://schemas.microsoft.com/office/drawing/2014/main" id="{2681DCB7-F20E-1A1D-C96D-1E9F5AEB78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226" t="2483" r="1506" b="66307"/>
          <a:stretch/>
        </p:blipFill>
        <p:spPr bwMode="auto">
          <a:xfrm>
            <a:off x="1035587" y="3614199"/>
            <a:ext cx="1874489" cy="2140366"/>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6">
            <a:extLst>
              <a:ext uri="{FF2B5EF4-FFF2-40B4-BE49-F238E27FC236}">
                <a16:creationId xmlns:a16="http://schemas.microsoft.com/office/drawing/2014/main" id="{A24AEE31-A4C7-E59D-BA65-3882E4915D75}"/>
              </a:ext>
            </a:extLst>
          </p:cNvPr>
          <p:cNvSpPr/>
          <p:nvPr/>
        </p:nvSpPr>
        <p:spPr>
          <a:xfrm>
            <a:off x="798076" y="627902"/>
            <a:ext cx="3680534" cy="2992941"/>
          </a:xfrm>
          <a:prstGeom prst="wedgeRectCallout">
            <a:avLst>
              <a:gd name="adj1" fmla="val 2667"/>
              <a:gd name="adj2" fmla="val 65193"/>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500" b="0" i="0" dirty="0">
                <a:solidFill>
                  <a:schemeClr val="tx1"/>
                </a:solidFill>
                <a:effectLst/>
                <a:latin typeface="Dreaming Outloud Pro" panose="03050502040302030504" pitchFamily="66" charset="0"/>
                <a:cs typeface="Dreaming Outloud Pro" panose="03050502040302030504" pitchFamily="66" charset="0"/>
              </a:rPr>
              <a:t>Not only is crawling a great exercise for core strengthening, but it also helps with strengthening shoulder stabilizers which in turn assists with improving ability to complete </a:t>
            </a:r>
            <a:r>
              <a:rPr lang="en-GB" sz="1500" b="0" i="0" u="none" strike="noStrike" dirty="0">
                <a:solidFill>
                  <a:schemeClr val="tx1"/>
                </a:solidFill>
                <a:effectLst/>
                <a:latin typeface="Dreaming Outloud Pro" panose="03050502040302030504" pitchFamily="66" charset="0"/>
                <a:cs typeface="Dreaming Outloud Pro" panose="03050502040302030504" pitchFamily="66" charset="0"/>
                <a:hlinkClick r:id="rId4">
                  <a:extLst>
                    <a:ext uri="{A12FA001-AC4F-418D-AE19-62706E023703}">
                      <ahyp:hlinkClr xmlns:ahyp="http://schemas.microsoft.com/office/drawing/2018/hyperlinkcolor" val="tx"/>
                    </a:ext>
                  </a:extLst>
                </a:hlinkClick>
              </a:rPr>
              <a:t>fine motor activities</a:t>
            </a:r>
            <a:r>
              <a:rPr lang="en-GB" sz="1500" b="0" i="0" dirty="0">
                <a:solidFill>
                  <a:schemeClr val="tx1"/>
                </a:solidFill>
                <a:effectLst/>
                <a:latin typeface="Dreaming Outloud Pro" panose="03050502040302030504" pitchFamily="66" charset="0"/>
                <a:cs typeface="Dreaming Outloud Pro" panose="03050502040302030504" pitchFamily="66" charset="0"/>
              </a:rPr>
              <a:t>.  </a:t>
            </a:r>
          </a:p>
          <a:p>
            <a:pPr algn="l"/>
            <a:endParaRPr lang="en-GB" sz="1500" b="0" i="0" dirty="0">
              <a:solidFill>
                <a:schemeClr val="tx1"/>
              </a:solidFill>
              <a:effectLst/>
              <a:latin typeface="Dreaming Outloud Pro" panose="03050502040302030504" pitchFamily="66" charset="0"/>
              <a:cs typeface="Dreaming Outloud Pro" panose="03050502040302030504" pitchFamily="66" charset="0"/>
            </a:endParaRPr>
          </a:p>
          <a:p>
            <a:pPr algn="l"/>
            <a:r>
              <a:rPr lang="en-GB" sz="1500" b="0" i="0" u="sng" dirty="0">
                <a:solidFill>
                  <a:schemeClr val="tx1"/>
                </a:solidFill>
                <a:effectLst/>
                <a:latin typeface="Dreaming Outloud Pro" panose="03050502040302030504" pitchFamily="66" charset="0"/>
                <a:cs typeface="Dreaming Outloud Pro" panose="03050502040302030504" pitchFamily="66" charset="0"/>
              </a:rPr>
              <a:t>Easy</a:t>
            </a:r>
            <a:r>
              <a:rPr lang="en-GB" sz="1500" b="0" i="0" dirty="0">
                <a:solidFill>
                  <a:schemeClr val="tx1"/>
                </a:solidFill>
                <a:effectLst/>
                <a:latin typeface="Dreaming Outloud Pro" panose="03050502040302030504" pitchFamily="66" charset="0"/>
                <a:cs typeface="Dreaming Outloud Pro" panose="03050502040302030504" pitchFamily="66" charset="0"/>
              </a:rPr>
              <a:t>: Crawl across flat surface. </a:t>
            </a:r>
          </a:p>
          <a:p>
            <a:pPr algn="l"/>
            <a:r>
              <a:rPr lang="en-GB" sz="1500" b="0" i="0" u="sng" dirty="0">
                <a:solidFill>
                  <a:schemeClr val="tx1"/>
                </a:solidFill>
                <a:effectLst/>
                <a:latin typeface="Dreaming Outloud Pro" panose="03050502040302030504" pitchFamily="66" charset="0"/>
                <a:cs typeface="Dreaming Outloud Pro" panose="03050502040302030504" pitchFamily="66" charset="0"/>
              </a:rPr>
              <a:t>Medium</a:t>
            </a:r>
            <a:r>
              <a:rPr lang="en-GB" sz="1500" b="0" i="0" dirty="0">
                <a:solidFill>
                  <a:schemeClr val="tx1"/>
                </a:solidFill>
                <a:effectLst/>
                <a:latin typeface="Dreaming Outloud Pro" panose="03050502040302030504" pitchFamily="66" charset="0"/>
                <a:cs typeface="Dreaming Outloud Pro" panose="03050502040302030504" pitchFamily="66" charset="0"/>
              </a:rPr>
              <a:t>: Crawl across soft and squishy surface such as couch cushions.  </a:t>
            </a:r>
          </a:p>
          <a:p>
            <a:pPr algn="l"/>
            <a:r>
              <a:rPr lang="en-GB" sz="1500" b="0" i="0" u="sng" dirty="0">
                <a:solidFill>
                  <a:schemeClr val="tx1"/>
                </a:solidFill>
                <a:effectLst/>
                <a:latin typeface="Dreaming Outloud Pro" panose="03050502040302030504" pitchFamily="66" charset="0"/>
                <a:cs typeface="Dreaming Outloud Pro" panose="03050502040302030504" pitchFamily="66" charset="0"/>
              </a:rPr>
              <a:t>Hard</a:t>
            </a:r>
            <a:r>
              <a:rPr lang="en-GB" sz="1500" b="0" i="0" dirty="0">
                <a:solidFill>
                  <a:schemeClr val="tx1"/>
                </a:solidFill>
                <a:effectLst/>
                <a:latin typeface="Dreaming Outloud Pro" panose="03050502040302030504" pitchFamily="66" charset="0"/>
                <a:cs typeface="Dreaming Outloud Pro" panose="03050502040302030504" pitchFamily="66" charset="0"/>
              </a:rPr>
              <a:t>: </a:t>
            </a:r>
            <a:r>
              <a:rPr lang="en-GB" sz="1500" b="0" i="0" u="none" strike="noStrike" dirty="0">
                <a:solidFill>
                  <a:schemeClr val="tx1"/>
                </a:solidFill>
                <a:effectLst/>
                <a:latin typeface="Dreaming Outloud Pro" panose="03050502040302030504" pitchFamily="66" charset="0"/>
                <a:cs typeface="Dreaming Outloud Pro" panose="03050502040302030504" pitchFamily="66" charset="0"/>
                <a:hlinkClick r:id="rId5">
                  <a:extLst>
                    <a:ext uri="{A12FA001-AC4F-418D-AE19-62706E023703}">
                      <ahyp:hlinkClr xmlns:ahyp="http://schemas.microsoft.com/office/drawing/2018/hyperlinkcolor" val="tx"/>
                    </a:ext>
                  </a:extLst>
                </a:hlinkClick>
              </a:rPr>
              <a:t>Construct obstacle course</a:t>
            </a:r>
            <a:r>
              <a:rPr lang="en-GB" sz="1500" b="0" i="0" dirty="0">
                <a:solidFill>
                  <a:schemeClr val="tx1"/>
                </a:solidFill>
                <a:effectLst/>
                <a:latin typeface="Dreaming Outloud Pro" panose="03050502040302030504" pitchFamily="66" charset="0"/>
                <a:cs typeface="Dreaming Outloud Pro" panose="03050502040302030504" pitchFamily="66" charset="0"/>
              </a:rPr>
              <a:t>, crawling over and under couch cushions, for example.</a:t>
            </a:r>
          </a:p>
        </p:txBody>
      </p:sp>
      <p:sp>
        <p:nvSpPr>
          <p:cNvPr id="12" name="Title 1">
            <a:extLst>
              <a:ext uri="{FF2B5EF4-FFF2-40B4-BE49-F238E27FC236}">
                <a16:creationId xmlns:a16="http://schemas.microsoft.com/office/drawing/2014/main" id="{2A5F11A4-F526-6DF3-97B9-6C7AAF47FE4B}"/>
              </a:ext>
            </a:extLst>
          </p:cNvPr>
          <p:cNvSpPr txBox="1">
            <a:spLocks/>
          </p:cNvSpPr>
          <p:nvPr/>
        </p:nvSpPr>
        <p:spPr>
          <a:xfrm>
            <a:off x="5120044" y="1378255"/>
            <a:ext cx="2181855"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latin typeface="Dreaming Outloud Pro" panose="03050502040302030504" pitchFamily="66" charset="0"/>
                <a:cs typeface="Dreaming Outloud Pro" panose="03050502040302030504" pitchFamily="66" charset="0"/>
              </a:rPr>
              <a:t>Let’s Play </a:t>
            </a:r>
          </a:p>
        </p:txBody>
      </p:sp>
      <p:pic>
        <p:nvPicPr>
          <p:cNvPr id="1026" name="Picture 2" descr="5 Reasons Crawling Is Important">
            <a:extLst>
              <a:ext uri="{FF2B5EF4-FFF2-40B4-BE49-F238E27FC236}">
                <a16:creationId xmlns:a16="http://schemas.microsoft.com/office/drawing/2014/main" id="{D9AC3D7A-5B8D-D871-A269-033094408A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3424" y="2386322"/>
            <a:ext cx="2900765" cy="290076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41492B57-5801-BB89-E592-11F75A60FC41}"/>
              </a:ext>
            </a:extLst>
          </p:cNvPr>
          <p:cNvSpPr txBox="1">
            <a:spLocks/>
          </p:cNvSpPr>
          <p:nvPr/>
        </p:nvSpPr>
        <p:spPr>
          <a:xfrm>
            <a:off x="4934321" y="5474960"/>
            <a:ext cx="2554150" cy="4463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dirty="0">
                <a:latin typeface="Dreaming Outloud Pro" panose="03050502040302030504" pitchFamily="66" charset="0"/>
                <a:cs typeface="Dreaming Outloud Pro" panose="03050502040302030504" pitchFamily="66" charset="0"/>
              </a:rPr>
              <a:t>Let’s Crawl</a:t>
            </a:r>
          </a:p>
        </p:txBody>
      </p:sp>
    </p:spTree>
    <p:extLst>
      <p:ext uri="{BB962C8B-B14F-4D97-AF65-F5344CB8AC3E}">
        <p14:creationId xmlns:p14="http://schemas.microsoft.com/office/powerpoint/2010/main" val="2354049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378FE1-38D1-FB5C-EA6F-D3080A3A2D40}"/>
              </a:ext>
            </a:extLst>
          </p:cNvPr>
          <p:cNvSpPr/>
          <p:nvPr/>
        </p:nvSpPr>
        <p:spPr>
          <a:xfrm>
            <a:off x="-7466" y="-24068"/>
            <a:ext cx="12192000" cy="6882068"/>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9168C8A7-47D9-A4BB-7231-35FD649AEF3A}"/>
              </a:ext>
            </a:extLst>
          </p:cNvPr>
          <p:cNvSpPr txBox="1">
            <a:spLocks/>
          </p:cNvSpPr>
          <p:nvPr/>
        </p:nvSpPr>
        <p:spPr>
          <a:xfrm>
            <a:off x="340434" y="5645291"/>
            <a:ext cx="11496201" cy="9579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pPr algn="r"/>
            <a:endParaRPr lang="en-GB" sz="4000" b="1" dirty="0">
              <a:latin typeface="Dreaming Outloud Pro" panose="03050502040302030504" pitchFamily="66" charset="0"/>
              <a:cs typeface="Dreaming Outloud Pro" panose="03050502040302030504" pitchFamily="66" charset="0"/>
            </a:endParaRPr>
          </a:p>
        </p:txBody>
      </p:sp>
      <p:sp>
        <p:nvSpPr>
          <p:cNvPr id="9" name="Title 1">
            <a:extLst>
              <a:ext uri="{FF2B5EF4-FFF2-40B4-BE49-F238E27FC236}">
                <a16:creationId xmlns:a16="http://schemas.microsoft.com/office/drawing/2014/main" id="{A422FE63-9017-265A-61A4-EF1C6218FADD}"/>
              </a:ext>
            </a:extLst>
          </p:cNvPr>
          <p:cNvSpPr txBox="1">
            <a:spLocks/>
          </p:cNvSpPr>
          <p:nvPr/>
        </p:nvSpPr>
        <p:spPr>
          <a:xfrm rot="16200000">
            <a:off x="-3153669" y="4159055"/>
            <a:ext cx="7018067" cy="9579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Gross Motor Skills</a:t>
            </a:r>
          </a:p>
        </p:txBody>
      </p:sp>
      <p:sp>
        <p:nvSpPr>
          <p:cNvPr id="18" name="Oval 17">
            <a:extLst>
              <a:ext uri="{FF2B5EF4-FFF2-40B4-BE49-F238E27FC236}">
                <a16:creationId xmlns:a16="http://schemas.microsoft.com/office/drawing/2014/main" id="{2C8768F8-F01C-0777-7398-FB8D63CD038C}"/>
              </a:ext>
            </a:extLst>
          </p:cNvPr>
          <p:cNvSpPr/>
          <p:nvPr/>
        </p:nvSpPr>
        <p:spPr>
          <a:xfrm>
            <a:off x="2554044" y="170330"/>
            <a:ext cx="7313856" cy="6517339"/>
          </a:xfrm>
          <a:prstGeom prst="ellipse">
            <a:avLst/>
          </a:prstGeom>
          <a:solidFill>
            <a:schemeClr val="bg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62923CAC-90DE-9A7E-D79B-8566347795E5}"/>
              </a:ext>
            </a:extLst>
          </p:cNvPr>
          <p:cNvSpPr txBox="1">
            <a:spLocks/>
          </p:cNvSpPr>
          <p:nvPr/>
        </p:nvSpPr>
        <p:spPr>
          <a:xfrm rot="16200000">
            <a:off x="8301072" y="2982641"/>
            <a:ext cx="6744791"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Ideas for Parents and Carers</a:t>
            </a:r>
          </a:p>
        </p:txBody>
      </p:sp>
      <p:pic>
        <p:nvPicPr>
          <p:cNvPr id="5" name="Picture 4" descr="A red and green flame logo&#10;&#10;Description automatically generated">
            <a:extLst>
              <a:ext uri="{FF2B5EF4-FFF2-40B4-BE49-F238E27FC236}">
                <a16:creationId xmlns:a16="http://schemas.microsoft.com/office/drawing/2014/main" id="{C55A5CB5-C856-3AC1-6E1B-8BE64C32A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8611" y="408022"/>
            <a:ext cx="1381967" cy="987119"/>
          </a:xfrm>
          <a:prstGeom prst="rect">
            <a:avLst/>
          </a:prstGeom>
        </p:spPr>
      </p:pic>
      <p:sp>
        <p:nvSpPr>
          <p:cNvPr id="3" name="Rectangle 2">
            <a:extLst>
              <a:ext uri="{FF2B5EF4-FFF2-40B4-BE49-F238E27FC236}">
                <a16:creationId xmlns:a16="http://schemas.microsoft.com/office/drawing/2014/main" id="{CED96421-D21D-A0BD-8376-2D0F01E06C08}"/>
              </a:ext>
            </a:extLst>
          </p:cNvPr>
          <p:cNvSpPr/>
          <p:nvPr/>
        </p:nvSpPr>
        <p:spPr>
          <a:xfrm>
            <a:off x="3932845" y="4968138"/>
            <a:ext cx="4553495" cy="9579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Dreaming Outloud Pro" panose="03050502040302030504" pitchFamily="66" charset="0"/>
                <a:cs typeface="Dreaming Outloud Pro" panose="03050502040302030504" pitchFamily="66" charset="0"/>
              </a:rPr>
              <a:t>Play with a ball!</a:t>
            </a:r>
          </a:p>
          <a:p>
            <a:pPr algn="ctr"/>
            <a:endParaRPr lang="en-GB" sz="2000" b="1" dirty="0">
              <a:solidFill>
                <a:schemeClr val="tx1"/>
              </a:solidFill>
              <a:latin typeface="Dreaming Outloud Pro" panose="03050502040302030504" pitchFamily="66" charset="0"/>
              <a:cs typeface="Dreaming Outloud Pro" panose="03050502040302030504" pitchFamily="66" charset="0"/>
            </a:endParaRPr>
          </a:p>
          <a:p>
            <a:pPr algn="ctr"/>
            <a:r>
              <a:rPr lang="en-GB" sz="2000" dirty="0">
                <a:solidFill>
                  <a:schemeClr val="tx1"/>
                </a:solidFill>
                <a:latin typeface="Dreaming Outloud Pro" panose="03050502040302030504" pitchFamily="66" charset="0"/>
                <a:cs typeface="Dreaming Outloud Pro" panose="03050502040302030504" pitchFamily="66" charset="0"/>
              </a:rPr>
              <a:t>Can you roll and stop together?</a:t>
            </a:r>
          </a:p>
          <a:p>
            <a:pPr algn="ctr"/>
            <a:r>
              <a:rPr lang="en-GB" sz="2000" dirty="0">
                <a:solidFill>
                  <a:schemeClr val="tx1"/>
                </a:solidFill>
                <a:latin typeface="Dreaming Outloud Pro" panose="03050502040302030504" pitchFamily="66" charset="0"/>
                <a:cs typeface="Dreaming Outloud Pro" panose="03050502040302030504" pitchFamily="66" charset="0"/>
              </a:rPr>
              <a:t>Can you throw and catch together?</a:t>
            </a:r>
          </a:p>
          <a:p>
            <a:pPr algn="ctr"/>
            <a:r>
              <a:rPr lang="en-GB" sz="2000" kern="100" dirty="0">
                <a:solidFill>
                  <a:schemeClr val="tx1"/>
                </a:solidFill>
                <a:effectLst/>
                <a:latin typeface="Dreaming Outloud Pro" panose="03050502040302030504" pitchFamily="66" charset="0"/>
                <a:ea typeface="Calibri" panose="020F0502020204030204" pitchFamily="34" charset="0"/>
                <a:cs typeface="Dreaming Outloud Pro" panose="03050502040302030504" pitchFamily="66" charset="0"/>
              </a:rPr>
              <a:t>Can you kick the ball together?</a:t>
            </a:r>
          </a:p>
        </p:txBody>
      </p:sp>
      <p:sp>
        <p:nvSpPr>
          <p:cNvPr id="6" name="Title 1">
            <a:extLst>
              <a:ext uri="{FF2B5EF4-FFF2-40B4-BE49-F238E27FC236}">
                <a16:creationId xmlns:a16="http://schemas.microsoft.com/office/drawing/2014/main" id="{24C82B26-EF5B-AD67-306F-ABEB847A0240}"/>
              </a:ext>
            </a:extLst>
          </p:cNvPr>
          <p:cNvSpPr txBox="1">
            <a:spLocks/>
          </p:cNvSpPr>
          <p:nvPr/>
        </p:nvSpPr>
        <p:spPr>
          <a:xfrm>
            <a:off x="3123109" y="4920058"/>
            <a:ext cx="4249241" cy="12711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500" dirty="0">
              <a:latin typeface="Dreaming Outloud Pro" panose="03050502040302030504" pitchFamily="66" charset="0"/>
              <a:cs typeface="Dreaming Outloud Pro" panose="03050502040302030504" pitchFamily="66" charset="0"/>
            </a:endParaRPr>
          </a:p>
        </p:txBody>
      </p:sp>
      <p:sp>
        <p:nvSpPr>
          <p:cNvPr id="12" name="Title 1">
            <a:extLst>
              <a:ext uri="{FF2B5EF4-FFF2-40B4-BE49-F238E27FC236}">
                <a16:creationId xmlns:a16="http://schemas.microsoft.com/office/drawing/2014/main" id="{2A5F11A4-F526-6DF3-97B9-6C7AAF47FE4B}"/>
              </a:ext>
            </a:extLst>
          </p:cNvPr>
          <p:cNvSpPr txBox="1">
            <a:spLocks/>
          </p:cNvSpPr>
          <p:nvPr/>
        </p:nvSpPr>
        <p:spPr>
          <a:xfrm>
            <a:off x="5118666" y="1227658"/>
            <a:ext cx="2181855"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latin typeface="Dreaming Outloud Pro" panose="03050502040302030504" pitchFamily="66" charset="0"/>
                <a:cs typeface="Dreaming Outloud Pro" panose="03050502040302030504" pitchFamily="66" charset="0"/>
              </a:rPr>
              <a:t>Let’s Play </a:t>
            </a:r>
          </a:p>
        </p:txBody>
      </p:sp>
      <p:pic>
        <p:nvPicPr>
          <p:cNvPr id="3074" name="Picture 2" descr="Let's Play Ball! The Developmental Benefits of Ball Play for Children &amp; Fun  Activities - Connect the Dots Pediatric Therapy">
            <a:extLst>
              <a:ext uri="{FF2B5EF4-FFF2-40B4-BE49-F238E27FC236}">
                <a16:creationId xmlns:a16="http://schemas.microsoft.com/office/drawing/2014/main" id="{DB1F7D25-3C56-52DC-923E-011FE9544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3579" y="2106321"/>
            <a:ext cx="3632026" cy="242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017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378FE1-38D1-FB5C-EA6F-D3080A3A2D40}"/>
              </a:ext>
            </a:extLst>
          </p:cNvPr>
          <p:cNvSpPr/>
          <p:nvPr/>
        </p:nvSpPr>
        <p:spPr>
          <a:xfrm>
            <a:off x="-7466" y="-24068"/>
            <a:ext cx="12192000" cy="6882068"/>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9168C8A7-47D9-A4BB-7231-35FD649AEF3A}"/>
              </a:ext>
            </a:extLst>
          </p:cNvPr>
          <p:cNvSpPr txBox="1">
            <a:spLocks/>
          </p:cNvSpPr>
          <p:nvPr/>
        </p:nvSpPr>
        <p:spPr>
          <a:xfrm>
            <a:off x="340434" y="5645291"/>
            <a:ext cx="11496201" cy="9579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pPr algn="r"/>
            <a:endParaRPr lang="en-GB" sz="4000" b="1" dirty="0">
              <a:latin typeface="Dreaming Outloud Pro" panose="03050502040302030504" pitchFamily="66" charset="0"/>
              <a:cs typeface="Dreaming Outloud Pro" panose="03050502040302030504" pitchFamily="66" charset="0"/>
            </a:endParaRPr>
          </a:p>
        </p:txBody>
      </p:sp>
      <p:sp>
        <p:nvSpPr>
          <p:cNvPr id="9" name="Title 1">
            <a:extLst>
              <a:ext uri="{FF2B5EF4-FFF2-40B4-BE49-F238E27FC236}">
                <a16:creationId xmlns:a16="http://schemas.microsoft.com/office/drawing/2014/main" id="{A422FE63-9017-265A-61A4-EF1C6218FADD}"/>
              </a:ext>
            </a:extLst>
          </p:cNvPr>
          <p:cNvSpPr txBox="1">
            <a:spLocks/>
          </p:cNvSpPr>
          <p:nvPr/>
        </p:nvSpPr>
        <p:spPr>
          <a:xfrm rot="16200000">
            <a:off x="-3153669" y="4159055"/>
            <a:ext cx="7018067" cy="9579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Gross Motor Skills</a:t>
            </a:r>
          </a:p>
        </p:txBody>
      </p:sp>
      <p:sp>
        <p:nvSpPr>
          <p:cNvPr id="18" name="Oval 17">
            <a:extLst>
              <a:ext uri="{FF2B5EF4-FFF2-40B4-BE49-F238E27FC236}">
                <a16:creationId xmlns:a16="http://schemas.microsoft.com/office/drawing/2014/main" id="{2C8768F8-F01C-0777-7398-FB8D63CD038C}"/>
              </a:ext>
            </a:extLst>
          </p:cNvPr>
          <p:cNvSpPr/>
          <p:nvPr/>
        </p:nvSpPr>
        <p:spPr>
          <a:xfrm>
            <a:off x="2554044" y="170330"/>
            <a:ext cx="7313856" cy="6517339"/>
          </a:xfrm>
          <a:prstGeom prst="ellipse">
            <a:avLst/>
          </a:prstGeom>
          <a:solidFill>
            <a:schemeClr val="bg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62923CAC-90DE-9A7E-D79B-8566347795E5}"/>
              </a:ext>
            </a:extLst>
          </p:cNvPr>
          <p:cNvSpPr txBox="1">
            <a:spLocks/>
          </p:cNvSpPr>
          <p:nvPr/>
        </p:nvSpPr>
        <p:spPr>
          <a:xfrm rot="16200000">
            <a:off x="8301072" y="2982641"/>
            <a:ext cx="6744791"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Ideas for Parents and Carers</a:t>
            </a:r>
          </a:p>
        </p:txBody>
      </p:sp>
      <p:pic>
        <p:nvPicPr>
          <p:cNvPr id="5" name="Picture 4" descr="A red and green flame logo&#10;&#10;Description automatically generated">
            <a:extLst>
              <a:ext uri="{FF2B5EF4-FFF2-40B4-BE49-F238E27FC236}">
                <a16:creationId xmlns:a16="http://schemas.microsoft.com/office/drawing/2014/main" id="{C55A5CB5-C856-3AC1-6E1B-8BE64C32A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824" y="498096"/>
            <a:ext cx="1381967" cy="987119"/>
          </a:xfrm>
          <a:prstGeom prst="rect">
            <a:avLst/>
          </a:prstGeom>
        </p:spPr>
      </p:pic>
      <p:sp>
        <p:nvSpPr>
          <p:cNvPr id="3" name="Rectangle 2">
            <a:extLst>
              <a:ext uri="{FF2B5EF4-FFF2-40B4-BE49-F238E27FC236}">
                <a16:creationId xmlns:a16="http://schemas.microsoft.com/office/drawing/2014/main" id="{CED96421-D21D-A0BD-8376-2D0F01E06C08}"/>
              </a:ext>
            </a:extLst>
          </p:cNvPr>
          <p:cNvSpPr/>
          <p:nvPr/>
        </p:nvSpPr>
        <p:spPr>
          <a:xfrm>
            <a:off x="3971379" y="5054408"/>
            <a:ext cx="4249241" cy="9579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Dreaming Outloud Pro" panose="03050502040302030504" pitchFamily="66" charset="0"/>
                <a:cs typeface="Dreaming Outloud Pro" panose="03050502040302030504" pitchFamily="66" charset="0"/>
              </a:rPr>
              <a:t>Set up toilet roll tubes. How many can your child kick down?</a:t>
            </a:r>
            <a:endParaRPr lang="en-GB" sz="2000" kern="100" dirty="0">
              <a:solidFill>
                <a:schemeClr val="tx1"/>
              </a:solidFill>
              <a:effectLst/>
              <a:latin typeface="Dreaming Outloud Pro" panose="03050502040302030504" pitchFamily="66" charset="0"/>
              <a:ea typeface="Calibri" panose="020F0502020204030204" pitchFamily="34" charset="0"/>
              <a:cs typeface="Dreaming Outloud Pro" panose="03050502040302030504" pitchFamily="66" charset="0"/>
            </a:endParaRPr>
          </a:p>
        </p:txBody>
      </p:sp>
      <p:sp>
        <p:nvSpPr>
          <p:cNvPr id="6" name="Title 1">
            <a:extLst>
              <a:ext uri="{FF2B5EF4-FFF2-40B4-BE49-F238E27FC236}">
                <a16:creationId xmlns:a16="http://schemas.microsoft.com/office/drawing/2014/main" id="{24C82B26-EF5B-AD67-306F-ABEB847A0240}"/>
              </a:ext>
            </a:extLst>
          </p:cNvPr>
          <p:cNvSpPr txBox="1">
            <a:spLocks/>
          </p:cNvSpPr>
          <p:nvPr/>
        </p:nvSpPr>
        <p:spPr>
          <a:xfrm>
            <a:off x="3123109" y="4920058"/>
            <a:ext cx="4249241" cy="12711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500" dirty="0">
              <a:latin typeface="Dreaming Outloud Pro" panose="03050502040302030504" pitchFamily="66" charset="0"/>
              <a:cs typeface="Dreaming Outloud Pro" panose="03050502040302030504" pitchFamily="66" charset="0"/>
            </a:endParaRPr>
          </a:p>
        </p:txBody>
      </p:sp>
      <p:sp>
        <p:nvSpPr>
          <p:cNvPr id="12" name="Title 1">
            <a:extLst>
              <a:ext uri="{FF2B5EF4-FFF2-40B4-BE49-F238E27FC236}">
                <a16:creationId xmlns:a16="http://schemas.microsoft.com/office/drawing/2014/main" id="{2A5F11A4-F526-6DF3-97B9-6C7AAF47FE4B}"/>
              </a:ext>
            </a:extLst>
          </p:cNvPr>
          <p:cNvSpPr txBox="1">
            <a:spLocks/>
          </p:cNvSpPr>
          <p:nvPr/>
        </p:nvSpPr>
        <p:spPr>
          <a:xfrm>
            <a:off x="5120044" y="1378255"/>
            <a:ext cx="2181855"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latin typeface="Dreaming Outloud Pro" panose="03050502040302030504" pitchFamily="66" charset="0"/>
                <a:cs typeface="Dreaming Outloud Pro" panose="03050502040302030504" pitchFamily="66" charset="0"/>
              </a:rPr>
              <a:t>Let’s Play </a:t>
            </a:r>
          </a:p>
        </p:txBody>
      </p:sp>
      <p:pic>
        <p:nvPicPr>
          <p:cNvPr id="4" name="Picture 3">
            <a:extLst>
              <a:ext uri="{FF2B5EF4-FFF2-40B4-BE49-F238E27FC236}">
                <a16:creationId xmlns:a16="http://schemas.microsoft.com/office/drawing/2014/main" id="{80FC426C-846B-74A7-9A8A-4158F98F0D70}"/>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37969" t="35695" r="40109" b="27576"/>
          <a:stretch/>
        </p:blipFill>
        <p:spPr>
          <a:xfrm>
            <a:off x="4645747" y="2377169"/>
            <a:ext cx="2747823" cy="2589683"/>
          </a:xfrm>
          <a:prstGeom prst="rect">
            <a:avLst/>
          </a:prstGeom>
        </p:spPr>
      </p:pic>
    </p:spTree>
    <p:extLst>
      <p:ext uri="{BB962C8B-B14F-4D97-AF65-F5344CB8AC3E}">
        <p14:creationId xmlns:p14="http://schemas.microsoft.com/office/powerpoint/2010/main" val="3255526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378FE1-38D1-FB5C-EA6F-D3080A3A2D40}"/>
              </a:ext>
            </a:extLst>
          </p:cNvPr>
          <p:cNvSpPr/>
          <p:nvPr/>
        </p:nvSpPr>
        <p:spPr>
          <a:xfrm>
            <a:off x="-7466" y="-24068"/>
            <a:ext cx="12192000" cy="6882068"/>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9168C8A7-47D9-A4BB-7231-35FD649AEF3A}"/>
              </a:ext>
            </a:extLst>
          </p:cNvPr>
          <p:cNvSpPr txBox="1">
            <a:spLocks/>
          </p:cNvSpPr>
          <p:nvPr/>
        </p:nvSpPr>
        <p:spPr>
          <a:xfrm>
            <a:off x="340434" y="5645291"/>
            <a:ext cx="11496201" cy="9579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pPr algn="r"/>
            <a:endParaRPr lang="en-GB" sz="4000" b="1" dirty="0">
              <a:latin typeface="Dreaming Outloud Pro" panose="03050502040302030504" pitchFamily="66" charset="0"/>
              <a:cs typeface="Dreaming Outloud Pro" panose="03050502040302030504" pitchFamily="66" charset="0"/>
            </a:endParaRPr>
          </a:p>
        </p:txBody>
      </p:sp>
      <p:sp>
        <p:nvSpPr>
          <p:cNvPr id="9" name="Title 1">
            <a:extLst>
              <a:ext uri="{FF2B5EF4-FFF2-40B4-BE49-F238E27FC236}">
                <a16:creationId xmlns:a16="http://schemas.microsoft.com/office/drawing/2014/main" id="{A422FE63-9017-265A-61A4-EF1C6218FADD}"/>
              </a:ext>
            </a:extLst>
          </p:cNvPr>
          <p:cNvSpPr txBox="1">
            <a:spLocks/>
          </p:cNvSpPr>
          <p:nvPr/>
        </p:nvSpPr>
        <p:spPr>
          <a:xfrm rot="16200000">
            <a:off x="-3153669" y="4159055"/>
            <a:ext cx="7018067" cy="9579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Gross Motor Skills</a:t>
            </a:r>
          </a:p>
        </p:txBody>
      </p:sp>
      <p:sp>
        <p:nvSpPr>
          <p:cNvPr id="18" name="Oval 17">
            <a:extLst>
              <a:ext uri="{FF2B5EF4-FFF2-40B4-BE49-F238E27FC236}">
                <a16:creationId xmlns:a16="http://schemas.microsoft.com/office/drawing/2014/main" id="{2C8768F8-F01C-0777-7398-FB8D63CD038C}"/>
              </a:ext>
            </a:extLst>
          </p:cNvPr>
          <p:cNvSpPr/>
          <p:nvPr/>
        </p:nvSpPr>
        <p:spPr>
          <a:xfrm>
            <a:off x="2554044" y="170330"/>
            <a:ext cx="7313856" cy="6517339"/>
          </a:xfrm>
          <a:prstGeom prst="ellipse">
            <a:avLst/>
          </a:prstGeom>
          <a:solidFill>
            <a:schemeClr val="bg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62923CAC-90DE-9A7E-D79B-8566347795E5}"/>
              </a:ext>
            </a:extLst>
          </p:cNvPr>
          <p:cNvSpPr txBox="1">
            <a:spLocks/>
          </p:cNvSpPr>
          <p:nvPr/>
        </p:nvSpPr>
        <p:spPr>
          <a:xfrm rot="16200000">
            <a:off x="8301072" y="2982641"/>
            <a:ext cx="6744791"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Ideas for Parents and Carers</a:t>
            </a:r>
          </a:p>
        </p:txBody>
      </p:sp>
      <p:pic>
        <p:nvPicPr>
          <p:cNvPr id="5" name="Picture 4" descr="A red and green flame logo&#10;&#10;Description automatically generated">
            <a:extLst>
              <a:ext uri="{FF2B5EF4-FFF2-40B4-BE49-F238E27FC236}">
                <a16:creationId xmlns:a16="http://schemas.microsoft.com/office/drawing/2014/main" id="{C55A5CB5-C856-3AC1-6E1B-8BE64C32A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824" y="498096"/>
            <a:ext cx="1381967" cy="987119"/>
          </a:xfrm>
          <a:prstGeom prst="rect">
            <a:avLst/>
          </a:prstGeom>
        </p:spPr>
      </p:pic>
      <p:sp>
        <p:nvSpPr>
          <p:cNvPr id="3" name="Rectangle 2">
            <a:extLst>
              <a:ext uri="{FF2B5EF4-FFF2-40B4-BE49-F238E27FC236}">
                <a16:creationId xmlns:a16="http://schemas.microsoft.com/office/drawing/2014/main" id="{CED96421-D21D-A0BD-8376-2D0F01E06C08}"/>
              </a:ext>
            </a:extLst>
          </p:cNvPr>
          <p:cNvSpPr/>
          <p:nvPr/>
        </p:nvSpPr>
        <p:spPr>
          <a:xfrm>
            <a:off x="4069184" y="5051329"/>
            <a:ext cx="4249241" cy="9579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500" dirty="0">
                <a:solidFill>
                  <a:schemeClr val="tx1"/>
                </a:solidFill>
                <a:latin typeface="Dreaming Outloud Pro" panose="03050502040302030504" pitchFamily="66" charset="0"/>
                <a:cs typeface="Dreaming Outloud Pro" panose="03050502040302030504" pitchFamily="66" charset="0"/>
              </a:rPr>
              <a:t>Click here for the video link: </a:t>
            </a:r>
          </a:p>
          <a:p>
            <a:pPr algn="ctr"/>
            <a:r>
              <a:rPr lang="en-GB" sz="1500" dirty="0">
                <a:solidFill>
                  <a:schemeClr val="tx1"/>
                </a:solidFill>
                <a:latin typeface="Dreaming Outloud Pro" panose="03050502040302030504" pitchFamily="66" charset="0"/>
                <a:cs typeface="Dreaming Outloud Pro" panose="03050502040302030504" pitchFamily="66" charset="0"/>
                <a:hlinkClick r:id="rId3">
                  <a:extLst>
                    <a:ext uri="{A12FA001-AC4F-418D-AE19-62706E023703}">
                      <ahyp:hlinkClr xmlns:ahyp="http://schemas.microsoft.com/office/drawing/2018/hyperlinkcolor" val="tx"/>
                    </a:ext>
                  </a:extLst>
                </a:hlinkClick>
              </a:rPr>
              <a:t>PLAY INSPIRATION | Ultimate Rainy Day Survival: 10 Indoor Game Ideas for Kids!</a:t>
            </a:r>
            <a:endParaRPr lang="en-GB" sz="1500" kern="100" dirty="0">
              <a:solidFill>
                <a:schemeClr val="tx1"/>
              </a:solidFill>
              <a:effectLst/>
              <a:latin typeface="Dreaming Outloud Pro" panose="03050502040302030504" pitchFamily="66" charset="0"/>
              <a:ea typeface="Calibri" panose="020F0502020204030204" pitchFamily="34" charset="0"/>
              <a:cs typeface="Dreaming Outloud Pro" panose="03050502040302030504" pitchFamily="66" charset="0"/>
            </a:endParaRPr>
          </a:p>
        </p:txBody>
      </p:sp>
      <p:sp>
        <p:nvSpPr>
          <p:cNvPr id="6" name="Title 1">
            <a:extLst>
              <a:ext uri="{FF2B5EF4-FFF2-40B4-BE49-F238E27FC236}">
                <a16:creationId xmlns:a16="http://schemas.microsoft.com/office/drawing/2014/main" id="{24C82B26-EF5B-AD67-306F-ABEB847A0240}"/>
              </a:ext>
            </a:extLst>
          </p:cNvPr>
          <p:cNvSpPr txBox="1">
            <a:spLocks/>
          </p:cNvSpPr>
          <p:nvPr/>
        </p:nvSpPr>
        <p:spPr>
          <a:xfrm>
            <a:off x="3123109" y="4920058"/>
            <a:ext cx="4249241" cy="12711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500" dirty="0">
              <a:latin typeface="Dreaming Outloud Pro" panose="03050502040302030504" pitchFamily="66" charset="0"/>
              <a:cs typeface="Dreaming Outloud Pro" panose="03050502040302030504" pitchFamily="66" charset="0"/>
            </a:endParaRPr>
          </a:p>
        </p:txBody>
      </p:sp>
      <p:sp>
        <p:nvSpPr>
          <p:cNvPr id="12" name="Title 1">
            <a:extLst>
              <a:ext uri="{FF2B5EF4-FFF2-40B4-BE49-F238E27FC236}">
                <a16:creationId xmlns:a16="http://schemas.microsoft.com/office/drawing/2014/main" id="{2A5F11A4-F526-6DF3-97B9-6C7AAF47FE4B}"/>
              </a:ext>
            </a:extLst>
          </p:cNvPr>
          <p:cNvSpPr txBox="1">
            <a:spLocks/>
          </p:cNvSpPr>
          <p:nvPr/>
        </p:nvSpPr>
        <p:spPr>
          <a:xfrm>
            <a:off x="5120044" y="1378255"/>
            <a:ext cx="2181855"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latin typeface="Dreaming Outloud Pro" panose="03050502040302030504" pitchFamily="66" charset="0"/>
                <a:cs typeface="Dreaming Outloud Pro" panose="03050502040302030504" pitchFamily="66" charset="0"/>
              </a:rPr>
              <a:t>Let’s Play </a:t>
            </a:r>
          </a:p>
        </p:txBody>
      </p:sp>
      <p:pic>
        <p:nvPicPr>
          <p:cNvPr id="10" name="Picture 9">
            <a:extLst>
              <a:ext uri="{FF2B5EF4-FFF2-40B4-BE49-F238E27FC236}">
                <a16:creationId xmlns:a16="http://schemas.microsoft.com/office/drawing/2014/main" id="{DB07F4F9-EC66-201E-2E7F-18A70DA8BFF8}"/>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12907" t="4966" r="52240" b="23690"/>
          <a:stretch/>
        </p:blipFill>
        <p:spPr>
          <a:xfrm>
            <a:off x="5120045" y="2357066"/>
            <a:ext cx="2181854" cy="2512244"/>
          </a:xfrm>
          <a:prstGeom prst="rect">
            <a:avLst/>
          </a:prstGeom>
        </p:spPr>
      </p:pic>
    </p:spTree>
    <p:extLst>
      <p:ext uri="{BB962C8B-B14F-4D97-AF65-F5344CB8AC3E}">
        <p14:creationId xmlns:p14="http://schemas.microsoft.com/office/powerpoint/2010/main" val="1786414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378FE1-38D1-FB5C-EA6F-D3080A3A2D40}"/>
              </a:ext>
            </a:extLst>
          </p:cNvPr>
          <p:cNvSpPr/>
          <p:nvPr/>
        </p:nvSpPr>
        <p:spPr>
          <a:xfrm>
            <a:off x="-7466" y="-24068"/>
            <a:ext cx="12192000" cy="6882068"/>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9168C8A7-47D9-A4BB-7231-35FD649AEF3A}"/>
              </a:ext>
            </a:extLst>
          </p:cNvPr>
          <p:cNvSpPr txBox="1">
            <a:spLocks/>
          </p:cNvSpPr>
          <p:nvPr/>
        </p:nvSpPr>
        <p:spPr>
          <a:xfrm>
            <a:off x="340434" y="5645291"/>
            <a:ext cx="11496201" cy="9579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pPr algn="r"/>
            <a:endParaRPr lang="en-GB" sz="4000" b="1" dirty="0">
              <a:latin typeface="Dreaming Outloud Pro" panose="03050502040302030504" pitchFamily="66" charset="0"/>
              <a:cs typeface="Dreaming Outloud Pro" panose="03050502040302030504" pitchFamily="66" charset="0"/>
            </a:endParaRPr>
          </a:p>
        </p:txBody>
      </p:sp>
      <p:sp>
        <p:nvSpPr>
          <p:cNvPr id="9" name="Title 1">
            <a:extLst>
              <a:ext uri="{FF2B5EF4-FFF2-40B4-BE49-F238E27FC236}">
                <a16:creationId xmlns:a16="http://schemas.microsoft.com/office/drawing/2014/main" id="{A422FE63-9017-265A-61A4-EF1C6218FADD}"/>
              </a:ext>
            </a:extLst>
          </p:cNvPr>
          <p:cNvSpPr txBox="1">
            <a:spLocks/>
          </p:cNvSpPr>
          <p:nvPr/>
        </p:nvSpPr>
        <p:spPr>
          <a:xfrm rot="16200000">
            <a:off x="-3153669" y="4159055"/>
            <a:ext cx="7018067" cy="9579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Gross Motor Skills</a:t>
            </a:r>
          </a:p>
        </p:txBody>
      </p:sp>
      <p:sp>
        <p:nvSpPr>
          <p:cNvPr id="18" name="Oval 17">
            <a:extLst>
              <a:ext uri="{FF2B5EF4-FFF2-40B4-BE49-F238E27FC236}">
                <a16:creationId xmlns:a16="http://schemas.microsoft.com/office/drawing/2014/main" id="{2C8768F8-F01C-0777-7398-FB8D63CD038C}"/>
              </a:ext>
            </a:extLst>
          </p:cNvPr>
          <p:cNvSpPr/>
          <p:nvPr/>
        </p:nvSpPr>
        <p:spPr>
          <a:xfrm>
            <a:off x="2554044" y="170330"/>
            <a:ext cx="7313856" cy="6517339"/>
          </a:xfrm>
          <a:prstGeom prst="ellipse">
            <a:avLst/>
          </a:prstGeom>
          <a:solidFill>
            <a:schemeClr val="bg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62923CAC-90DE-9A7E-D79B-8566347795E5}"/>
              </a:ext>
            </a:extLst>
          </p:cNvPr>
          <p:cNvSpPr txBox="1">
            <a:spLocks/>
          </p:cNvSpPr>
          <p:nvPr/>
        </p:nvSpPr>
        <p:spPr>
          <a:xfrm rot="16200000">
            <a:off x="8301072" y="2982641"/>
            <a:ext cx="6744791"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Dreaming Outloud Pro" panose="03050502040302030504" pitchFamily="66" charset="0"/>
                <a:cs typeface="Dreaming Outloud Pro" panose="03050502040302030504" pitchFamily="66" charset="0"/>
              </a:rPr>
              <a:t>Ideas for Parents and Carers</a:t>
            </a:r>
          </a:p>
        </p:txBody>
      </p:sp>
      <p:pic>
        <p:nvPicPr>
          <p:cNvPr id="5" name="Picture 4" descr="A red and green flame logo&#10;&#10;Description automatically generated">
            <a:extLst>
              <a:ext uri="{FF2B5EF4-FFF2-40B4-BE49-F238E27FC236}">
                <a16:creationId xmlns:a16="http://schemas.microsoft.com/office/drawing/2014/main" id="{C55A5CB5-C856-3AC1-6E1B-8BE64C32A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824" y="498096"/>
            <a:ext cx="1381967" cy="987119"/>
          </a:xfrm>
          <a:prstGeom prst="rect">
            <a:avLst/>
          </a:prstGeom>
        </p:spPr>
      </p:pic>
      <p:sp>
        <p:nvSpPr>
          <p:cNvPr id="3" name="Rectangle 2">
            <a:extLst>
              <a:ext uri="{FF2B5EF4-FFF2-40B4-BE49-F238E27FC236}">
                <a16:creationId xmlns:a16="http://schemas.microsoft.com/office/drawing/2014/main" id="{CED96421-D21D-A0BD-8376-2D0F01E06C08}"/>
              </a:ext>
            </a:extLst>
          </p:cNvPr>
          <p:cNvSpPr/>
          <p:nvPr/>
        </p:nvSpPr>
        <p:spPr>
          <a:xfrm>
            <a:off x="4069184" y="5051329"/>
            <a:ext cx="4249241" cy="9579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500" dirty="0">
                <a:solidFill>
                  <a:schemeClr val="tx1"/>
                </a:solidFill>
                <a:latin typeface="Dreaming Outloud Pro" panose="03050502040302030504" pitchFamily="66" charset="0"/>
                <a:cs typeface="Dreaming Outloud Pro" panose="03050502040302030504" pitchFamily="66" charset="0"/>
              </a:rPr>
              <a:t>Skittles is a great rolling game to play together. </a:t>
            </a:r>
            <a:endParaRPr lang="en-GB" sz="1500" kern="100" dirty="0">
              <a:solidFill>
                <a:schemeClr val="tx1"/>
              </a:solidFill>
              <a:effectLst/>
              <a:latin typeface="Dreaming Outloud Pro" panose="03050502040302030504" pitchFamily="66" charset="0"/>
              <a:ea typeface="Calibri" panose="020F0502020204030204" pitchFamily="34" charset="0"/>
              <a:cs typeface="Dreaming Outloud Pro" panose="03050502040302030504" pitchFamily="66" charset="0"/>
            </a:endParaRPr>
          </a:p>
        </p:txBody>
      </p:sp>
      <p:sp>
        <p:nvSpPr>
          <p:cNvPr id="6" name="Title 1">
            <a:extLst>
              <a:ext uri="{FF2B5EF4-FFF2-40B4-BE49-F238E27FC236}">
                <a16:creationId xmlns:a16="http://schemas.microsoft.com/office/drawing/2014/main" id="{24C82B26-EF5B-AD67-306F-ABEB847A0240}"/>
              </a:ext>
            </a:extLst>
          </p:cNvPr>
          <p:cNvSpPr txBox="1">
            <a:spLocks/>
          </p:cNvSpPr>
          <p:nvPr/>
        </p:nvSpPr>
        <p:spPr>
          <a:xfrm>
            <a:off x="3123109" y="4920058"/>
            <a:ext cx="4249241" cy="12711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500" dirty="0">
              <a:latin typeface="Dreaming Outloud Pro" panose="03050502040302030504" pitchFamily="66" charset="0"/>
              <a:cs typeface="Dreaming Outloud Pro" panose="03050502040302030504" pitchFamily="66" charset="0"/>
            </a:endParaRPr>
          </a:p>
        </p:txBody>
      </p:sp>
      <p:sp>
        <p:nvSpPr>
          <p:cNvPr id="12" name="Title 1">
            <a:extLst>
              <a:ext uri="{FF2B5EF4-FFF2-40B4-BE49-F238E27FC236}">
                <a16:creationId xmlns:a16="http://schemas.microsoft.com/office/drawing/2014/main" id="{2A5F11A4-F526-6DF3-97B9-6C7AAF47FE4B}"/>
              </a:ext>
            </a:extLst>
          </p:cNvPr>
          <p:cNvSpPr txBox="1">
            <a:spLocks/>
          </p:cNvSpPr>
          <p:nvPr/>
        </p:nvSpPr>
        <p:spPr>
          <a:xfrm>
            <a:off x="5120044" y="1378255"/>
            <a:ext cx="2181855" cy="892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latin typeface="Dreaming Outloud Pro" panose="03050502040302030504" pitchFamily="66" charset="0"/>
                <a:cs typeface="Dreaming Outloud Pro" panose="03050502040302030504" pitchFamily="66" charset="0"/>
              </a:rPr>
              <a:t>Let’s Play </a:t>
            </a:r>
          </a:p>
        </p:txBody>
      </p:sp>
      <p:pic>
        <p:nvPicPr>
          <p:cNvPr id="2050" name="Picture 2" descr="13 Fun Ball Activities for Preschoolers - Empowered Parents">
            <a:extLst>
              <a:ext uri="{FF2B5EF4-FFF2-40B4-BE49-F238E27FC236}">
                <a16:creationId xmlns:a16="http://schemas.microsoft.com/office/drawing/2014/main" id="{D09C93AC-DE49-A52B-8D2C-E5F3A92DA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981" y="2508781"/>
            <a:ext cx="3579105" cy="2386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519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542</TotalTime>
  <Words>651</Words>
  <Application>Microsoft Office PowerPoint</Application>
  <PresentationFormat>Widescreen</PresentationFormat>
  <Paragraphs>95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Dreaming Outloud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States of Guernsey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Kerri</dc:creator>
  <cp:lastModifiedBy>Alex Costen</cp:lastModifiedBy>
  <cp:revision>3</cp:revision>
  <dcterms:created xsi:type="dcterms:W3CDTF">2025-09-02T09:10:18Z</dcterms:created>
  <dcterms:modified xsi:type="dcterms:W3CDTF">2025-10-08T13:22:47Z</dcterms:modified>
</cp:coreProperties>
</file>